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4" r:id="rId3"/>
    <p:sldId id="276" r:id="rId4"/>
    <p:sldId id="275"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7" r:id="rId19"/>
    <p:sldId id="257" r:id="rId20"/>
    <p:sldId id="278" r:id="rId21"/>
    <p:sldId id="279" r:id="rId22"/>
    <p:sldId id="280" r:id="rId23"/>
    <p:sldId id="258" r:id="rId24"/>
    <p:sldId id="259" r:id="rId25"/>
    <p:sldId id="26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3/12/2020</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dirty="0"/>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6343B39-165A-4B68-AA5C-581F5336313C}" type="datetimeFigureOut">
              <a:rPr lang="en-US" dirty="0"/>
              <a:t>3/12/2020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942C8C57-33F9-4259-AC4F-0E3F5BEC9B94}" type="datetimeFigureOut">
              <a:rPr lang="en-US" dirty="0"/>
              <a:t>3/12/2020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smtClean="0"/>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748772B-8FA2-401F-A0A1-A59855EDBC3E}" type="datetimeFigureOut">
              <a:rPr lang="en-US" dirty="0"/>
              <a:t>3/12/2020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DD5BDE-5A90-4611-82E9-0FC5746D30C5}" type="datetimeFigureOut">
              <a:rPr lang="en-US" dirty="0"/>
              <a:t>3/12/2020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DDA17D-0BEA-4E76-A7FC-F7C188BC48D1}" type="datetimeFigureOut">
              <a:rPr lang="en-US" dirty="0"/>
              <a:t>3/12/2020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09AC7D-18CA-4236-82B9-D75EB1D66EAE}" type="datetimeFigureOut">
              <a:rPr lang="en-US" dirty="0"/>
              <a:t>3/12/2020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dirty="0"/>
              <a:t>3/12/2020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dirty="0"/>
              <a:t>3/12/2020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dirty="0"/>
              <a:t>3/12/2020</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9472EB-AC54-4713-BFC2-BEB621108C63}" type="datetimeFigureOut">
              <a:rPr lang="en-US" dirty="0"/>
              <a:t>3/12/2020</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dirty="0"/>
              <a:t>3/12/2020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dirty="0"/>
              <a:t>3/12/2020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dirty="0"/>
              <a:t>3/12/2020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dirty="0"/>
              <a:t>3/12/2020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6ED06B6-C816-4861-964D-15A98395707D}" type="datetimeFigureOut">
              <a:rPr lang="en-US" dirty="0"/>
              <a:t>3/12/2020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0B1A8AB-EA7C-4B1B-9D73-E2551851FABE}" type="datetimeFigureOut">
              <a:rPr lang="en-US" dirty="0"/>
              <a:t>3/12/2020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90786BE5-D2A3-4BF0-8B30-D7403E61B3DC}" type="datetimeFigureOut">
              <a:rPr lang="en-US" dirty="0"/>
              <a:t>3/12/2020</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dirty="0"/>
              <a:t>
              </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fa-IR"/>
          </a:p>
        </p:txBody>
      </p:sp>
      <p:sp>
        <p:nvSpPr>
          <p:cNvPr id="3" name="Subtitle 2"/>
          <p:cNvSpPr>
            <a:spLocks noGrp="1"/>
          </p:cNvSpPr>
          <p:nvPr>
            <p:ph type="subTitle" idx="1"/>
          </p:nvPr>
        </p:nvSpPr>
        <p:spPr/>
        <p:txBody>
          <a:bodyPr/>
          <a:lstStyle/>
          <a:p>
            <a:endParaRPr lang="fa-IR"/>
          </a:p>
        </p:txBody>
      </p:sp>
    </p:spTree>
    <p:extLst>
      <p:ext uri="{BB962C8B-B14F-4D97-AF65-F5344CB8AC3E}">
        <p14:creationId xmlns:p14="http://schemas.microsoft.com/office/powerpoint/2010/main" val="6323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800" b="1" dirty="0" smtClean="0">
                <a:cs typeface="B Nazanin" panose="00000400000000000000" pitchFamily="2" charset="-78"/>
              </a:rPr>
              <a:t>راه حل</a:t>
            </a:r>
            <a:endParaRPr lang="fa-IR" sz="4800" b="1" dirty="0">
              <a:cs typeface="B Nazanin" panose="00000400000000000000" pitchFamily="2" charset="-78"/>
            </a:endParaRPr>
          </a:p>
        </p:txBody>
      </p:sp>
      <p:sp>
        <p:nvSpPr>
          <p:cNvPr id="5" name="Rectangle 2"/>
          <p:cNvSpPr>
            <a:spLocks noChangeArrowheads="1"/>
          </p:cNvSpPr>
          <p:nvPr/>
        </p:nvSpPr>
        <p:spPr bwMode="auto">
          <a:xfrm>
            <a:off x="313509" y="2264048"/>
            <a:ext cx="11377748" cy="435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r" defTabSz="914400" fontAlgn="base">
              <a:lnSpc>
                <a:spcPct val="150000"/>
              </a:lnSpc>
              <a:spcBef>
                <a:spcPct val="0"/>
              </a:spcBef>
              <a:spcAft>
                <a:spcPct val="0"/>
              </a:spcAft>
              <a:buClrTx/>
              <a:buFontTx/>
              <a:buNone/>
            </a:pPr>
            <a:r>
              <a:rPr lang="fa-IR" altLang="en-US" sz="2400" dirty="0" smtClean="0">
                <a:solidFill>
                  <a:srgbClr val="000000"/>
                </a:solidFill>
                <a:cs typeface="B Nazanin" panose="00000400000000000000" pitchFamily="2" charset="-78"/>
              </a:rPr>
              <a:t>استفاده از قسمت های نرم گوشت یا به صورت چرخ کرده، استفاده در غذاهای مورد علاقه کودکان، تهیه انواع کتلت</a:t>
            </a:r>
            <a:r>
              <a:rPr lang="fa-IR" altLang="en-US" sz="2400" dirty="0" smtClean="0">
                <a:solidFill>
                  <a:srgbClr val="000000"/>
                </a:solidFill>
                <a:cs typeface="B Nazanin" panose="00000400000000000000" pitchFamily="2" charset="-78"/>
              </a:rPr>
              <a:t>، همبرگر </a:t>
            </a:r>
            <a:r>
              <a:rPr lang="fa-IR" altLang="en-US" sz="2400" dirty="0" smtClean="0">
                <a:solidFill>
                  <a:srgbClr val="000000"/>
                </a:solidFill>
                <a:cs typeface="B Nazanin" panose="00000400000000000000" pitchFamily="2" charset="-78"/>
              </a:rPr>
              <a:t>و کباب </a:t>
            </a:r>
            <a:r>
              <a:rPr lang="fa-IR" altLang="en-US" sz="2400" dirty="0" smtClean="0">
                <a:solidFill>
                  <a:srgbClr val="000000"/>
                </a:solidFill>
                <a:cs typeface="B Nazanin" panose="00000400000000000000" pitchFamily="2" charset="-78"/>
              </a:rPr>
              <a:t>خانگی</a:t>
            </a:r>
            <a:endParaRPr lang="fa-IR" altLang="en-US" sz="2400" dirty="0" smtClean="0">
              <a:solidFill>
                <a:srgbClr val="000000"/>
              </a:solidFill>
              <a:cs typeface="B Nazanin" panose="00000400000000000000" pitchFamily="2" charset="-78"/>
            </a:endParaRPr>
          </a:p>
          <a:p>
            <a:pPr algn="r" defTabSz="914400" fontAlgn="base">
              <a:lnSpc>
                <a:spcPct val="150000"/>
              </a:lnSpc>
              <a:spcBef>
                <a:spcPct val="0"/>
              </a:spcBef>
              <a:spcAft>
                <a:spcPct val="0"/>
              </a:spcAft>
              <a:buClrTx/>
              <a:buFontTx/>
              <a:buNone/>
            </a:pPr>
            <a:r>
              <a:rPr lang="fa-IR" altLang="en-US" sz="2400" dirty="0" smtClean="0">
                <a:solidFill>
                  <a:srgbClr val="000000"/>
                </a:solidFill>
                <a:cs typeface="B Nazanin" panose="00000400000000000000" pitchFamily="2" charset="-78"/>
              </a:rPr>
              <a:t>افزودن عسل، خرما به شیر دریافتی</a:t>
            </a:r>
          </a:p>
          <a:p>
            <a:pPr algn="r" defTabSz="914400" fontAlgn="base">
              <a:lnSpc>
                <a:spcPct val="150000"/>
              </a:lnSpc>
              <a:spcBef>
                <a:spcPct val="0"/>
              </a:spcBef>
              <a:spcAft>
                <a:spcPct val="0"/>
              </a:spcAft>
              <a:buClrTx/>
              <a:buFontTx/>
              <a:buNone/>
            </a:pPr>
            <a:r>
              <a:rPr lang="fa-IR" altLang="en-US" sz="2400" dirty="0" smtClean="0">
                <a:solidFill>
                  <a:srgbClr val="000000"/>
                </a:solidFill>
                <a:cs typeface="B Nazanin" panose="00000400000000000000" pitchFamily="2" charset="-78"/>
              </a:rPr>
              <a:t>افزودن </a:t>
            </a:r>
            <a:r>
              <a:rPr lang="fa-IR" altLang="en-US" sz="2400" dirty="0" smtClean="0">
                <a:solidFill>
                  <a:srgbClr val="000000"/>
                </a:solidFill>
                <a:cs typeface="B Nazanin" panose="00000400000000000000" pitchFamily="2" charset="-78"/>
              </a:rPr>
              <a:t>پودر گردو، بادام یا پسته به ماست</a:t>
            </a:r>
          </a:p>
          <a:p>
            <a:pPr algn="r" defTabSz="914400" fontAlgn="base">
              <a:lnSpc>
                <a:spcPct val="150000"/>
              </a:lnSpc>
              <a:spcBef>
                <a:spcPct val="0"/>
              </a:spcBef>
              <a:spcAft>
                <a:spcPct val="0"/>
              </a:spcAft>
              <a:buClrTx/>
              <a:buFontTx/>
              <a:buNone/>
            </a:pPr>
            <a:r>
              <a:rPr lang="fa-IR" altLang="en-US" sz="2400" dirty="0" smtClean="0">
                <a:solidFill>
                  <a:srgbClr val="000000"/>
                </a:solidFill>
                <a:cs typeface="B Nazanin" panose="00000400000000000000" pitchFamily="2" charset="-78"/>
              </a:rPr>
              <a:t>گنجاندن </a:t>
            </a:r>
            <a:r>
              <a:rPr lang="fa-IR" altLang="en-US" sz="2400" dirty="0" smtClean="0">
                <a:solidFill>
                  <a:srgbClr val="000000"/>
                </a:solidFill>
                <a:cs typeface="B Nazanin" panose="00000400000000000000" pitchFamily="2" charset="-78"/>
              </a:rPr>
              <a:t>ماست، پنیر، کشک یا دوغ در وعده ناهار یا </a:t>
            </a:r>
            <a:r>
              <a:rPr lang="fa-IR" altLang="en-US" sz="2400" dirty="0" smtClean="0">
                <a:solidFill>
                  <a:srgbClr val="000000"/>
                </a:solidFill>
                <a:cs typeface="B Nazanin" panose="00000400000000000000" pitchFamily="2" charset="-78"/>
              </a:rPr>
              <a:t>شام</a:t>
            </a:r>
            <a:endParaRPr lang="fa-IR" altLang="en-US" sz="2400" dirty="0" smtClean="0">
              <a:solidFill>
                <a:srgbClr val="000000"/>
              </a:solidFill>
              <a:cs typeface="B Nazanin" panose="00000400000000000000" pitchFamily="2" charset="-78"/>
            </a:endParaRPr>
          </a:p>
          <a:p>
            <a:pPr algn="r" defTabSz="914400" fontAlgn="base">
              <a:lnSpc>
                <a:spcPct val="150000"/>
              </a:lnSpc>
              <a:spcBef>
                <a:spcPct val="0"/>
              </a:spcBef>
              <a:spcAft>
                <a:spcPct val="0"/>
              </a:spcAft>
              <a:buClrTx/>
              <a:buFontTx/>
              <a:buNone/>
            </a:pPr>
            <a:r>
              <a:rPr lang="fa-IR" altLang="en-US" sz="2400" dirty="0" smtClean="0">
                <a:solidFill>
                  <a:srgbClr val="000000"/>
                </a:solidFill>
                <a:cs typeface="B Nazanin" panose="00000400000000000000" pitchFamily="2" charset="-78"/>
              </a:rPr>
              <a:t>سبزیجات را می توان به عنوان سالاد با سس خانگی، </a:t>
            </a:r>
          </a:p>
          <a:p>
            <a:pPr algn="r" defTabSz="914400" fontAlgn="base">
              <a:lnSpc>
                <a:spcPct val="150000"/>
              </a:lnSpc>
              <a:spcBef>
                <a:spcPct val="0"/>
              </a:spcBef>
              <a:spcAft>
                <a:spcPct val="0"/>
              </a:spcAft>
              <a:buClrTx/>
              <a:buFontTx/>
              <a:buNone/>
            </a:pPr>
            <a:r>
              <a:rPr lang="fa-IR" altLang="en-US" sz="2400" dirty="0" smtClean="0">
                <a:solidFill>
                  <a:srgbClr val="000000"/>
                </a:solidFill>
                <a:cs typeface="B Nazanin" panose="00000400000000000000" pitchFamily="2" charset="-78"/>
              </a:rPr>
              <a:t>استفاده </a:t>
            </a:r>
            <a:r>
              <a:rPr lang="fa-IR" altLang="en-US" sz="2400" dirty="0" smtClean="0">
                <a:solidFill>
                  <a:srgbClr val="000000"/>
                </a:solidFill>
                <a:cs typeface="B Nazanin" panose="00000400000000000000" pitchFamily="2" charset="-78"/>
              </a:rPr>
              <a:t>در </a:t>
            </a:r>
            <a:r>
              <a:rPr lang="fa-IR" altLang="en-US" sz="2400" dirty="0" err="1" smtClean="0">
                <a:solidFill>
                  <a:srgbClr val="000000"/>
                </a:solidFill>
                <a:cs typeface="B Nazanin" panose="00000400000000000000" pitchFamily="2" charset="-78"/>
              </a:rPr>
              <a:t>ساندیچ</a:t>
            </a:r>
            <a:r>
              <a:rPr lang="fa-IR" altLang="en-US" sz="2400" dirty="0" smtClean="0">
                <a:solidFill>
                  <a:srgbClr val="000000"/>
                </a:solidFill>
                <a:cs typeface="B Nazanin" panose="00000400000000000000" pitchFamily="2" charset="-78"/>
              </a:rPr>
              <a:t> های خانگی ، میان وعده یا در زنگ تفریح استفاده کرد.</a:t>
            </a:r>
            <a:endParaRPr lang="en-US" altLang="en-US" sz="2400" dirty="0" smtClean="0">
              <a:solidFill>
                <a:srgbClr val="000000"/>
              </a:solidFill>
              <a:cs typeface="B Nazanin" panose="00000400000000000000" pitchFamily="2" charset="-78"/>
            </a:endParaRPr>
          </a:p>
          <a:p>
            <a:pPr algn="r" defTabSz="914400" fontAlgn="base">
              <a:lnSpc>
                <a:spcPct val="90000"/>
              </a:lnSpc>
              <a:spcBef>
                <a:spcPct val="0"/>
              </a:spcBef>
              <a:spcAft>
                <a:spcPct val="0"/>
              </a:spcAft>
              <a:buClrTx/>
              <a:buFontTx/>
              <a:buNone/>
            </a:pPr>
            <a:endParaRPr lang="en-US" altLang="en-US" sz="2800" dirty="0" smtClean="0">
              <a:solidFill>
                <a:srgbClr val="000000"/>
              </a:solidFill>
              <a:cs typeface="Zar" pitchFamily="2" charset="0"/>
            </a:endParaRPr>
          </a:p>
        </p:txBody>
      </p:sp>
      <p:pic>
        <p:nvPicPr>
          <p:cNvPr id="7" name="Picture 6"/>
          <p:cNvPicPr>
            <a:picLocks noChangeAspect="1"/>
          </p:cNvPicPr>
          <p:nvPr/>
        </p:nvPicPr>
        <p:blipFill>
          <a:blip r:embed="rId2"/>
          <a:stretch>
            <a:fillRect/>
          </a:stretch>
        </p:blipFill>
        <p:spPr>
          <a:xfrm>
            <a:off x="870449" y="3214155"/>
            <a:ext cx="2734900" cy="2734900"/>
          </a:xfrm>
          <a:prstGeom prst="rect">
            <a:avLst/>
          </a:prstGeom>
        </p:spPr>
      </p:pic>
    </p:spTree>
    <p:extLst>
      <p:ext uri="{BB962C8B-B14F-4D97-AF65-F5344CB8AC3E}">
        <p14:creationId xmlns:p14="http://schemas.microsoft.com/office/powerpoint/2010/main" val="2581618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247989"/>
            <a:ext cx="8825659" cy="706964"/>
          </a:xfrm>
        </p:spPr>
        <p:txBody>
          <a:bodyPr/>
          <a:lstStyle/>
          <a:p>
            <a:pPr algn="ctr"/>
            <a:r>
              <a:rPr lang="fa-IR" sz="4400" b="1" dirty="0">
                <a:cs typeface="B Nazanin" panose="00000400000000000000" pitchFamily="2" charset="-78"/>
              </a:rPr>
              <a:t>تمایل به مصرف غذاهای آماده </a:t>
            </a:r>
            <a:br>
              <a:rPr lang="fa-IR" sz="4400" b="1" dirty="0">
                <a:cs typeface="B Nazanin" panose="00000400000000000000" pitchFamily="2" charset="-78"/>
              </a:rPr>
            </a:br>
            <a:endParaRPr lang="fa-IR" sz="4400" b="1" dirty="0">
              <a:cs typeface="B Nazanin" panose="00000400000000000000" pitchFamily="2" charset="-78"/>
            </a:endParaRPr>
          </a:p>
        </p:txBody>
      </p:sp>
      <p:sp>
        <p:nvSpPr>
          <p:cNvPr id="4" name="Rectangle 2"/>
          <p:cNvSpPr>
            <a:spLocks noChangeArrowheads="1"/>
          </p:cNvSpPr>
          <p:nvPr/>
        </p:nvSpPr>
        <p:spPr bwMode="auto">
          <a:xfrm>
            <a:off x="770708" y="2555844"/>
            <a:ext cx="1080515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09600" indent="-609600">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r" defTabSz="914400" fontAlgn="base">
              <a:spcBef>
                <a:spcPct val="0"/>
              </a:spcBef>
              <a:spcAft>
                <a:spcPct val="0"/>
              </a:spcAft>
              <a:buClrTx/>
              <a:buFontTx/>
              <a:buNone/>
            </a:pPr>
            <a:r>
              <a:rPr lang="fa-IR" altLang="en-US" sz="3200" b="1" dirty="0" smtClean="0">
                <a:cs typeface="B Nazanin" panose="00000400000000000000" pitchFamily="2" charset="-78"/>
              </a:rPr>
              <a:t>معایب:</a:t>
            </a:r>
            <a:endParaRPr lang="fa-IR" altLang="en-US" sz="3200" dirty="0" smtClean="0">
              <a:cs typeface="B Nazanin" panose="00000400000000000000" pitchFamily="2" charset="-78"/>
            </a:endParaRPr>
          </a:p>
          <a:p>
            <a:pPr lvl="1" algn="r" defTabSz="914400" rtl="1" fontAlgn="base">
              <a:spcBef>
                <a:spcPct val="0"/>
              </a:spcBef>
              <a:spcAft>
                <a:spcPct val="0"/>
              </a:spcAft>
              <a:buClrTx/>
              <a:buFont typeface="Wingdings" panose="05000000000000000000" pitchFamily="2" charset="2"/>
              <a:buChar char="ü"/>
            </a:pPr>
            <a:r>
              <a:rPr lang="fa-IR" altLang="en-US" sz="2800" dirty="0" smtClean="0">
                <a:cs typeface="B Nazanin" panose="00000400000000000000" pitchFamily="2" charset="-78"/>
              </a:rPr>
              <a:t>فقیر بودن از نظر </a:t>
            </a:r>
            <a:r>
              <a:rPr lang="fa-IR" altLang="en-US" sz="2800" dirty="0" err="1" smtClean="0">
                <a:cs typeface="B Nazanin" panose="00000400000000000000" pitchFamily="2" charset="-78"/>
              </a:rPr>
              <a:t>موادمغذی</a:t>
            </a:r>
            <a:r>
              <a:rPr lang="fa-IR" altLang="en-US" sz="2800" dirty="0" smtClean="0">
                <a:cs typeface="B Nazanin" panose="00000400000000000000" pitchFamily="2" charset="-78"/>
              </a:rPr>
              <a:t> ( آهن، روی، ویتامین </a:t>
            </a:r>
            <a:r>
              <a:rPr lang="fa-IR" altLang="en-US" sz="2800" dirty="0" smtClean="0">
                <a:cs typeface="B Nazanin" panose="00000400000000000000" pitchFamily="2" charset="-78"/>
              </a:rPr>
              <a:t>های آ ، ب و سی و </a:t>
            </a:r>
            <a:r>
              <a:rPr lang="fa-IR" altLang="en-US" sz="2800" dirty="0" smtClean="0">
                <a:cs typeface="B Nazanin" panose="00000400000000000000" pitchFamily="2" charset="-78"/>
              </a:rPr>
              <a:t>اسید فولیک )</a:t>
            </a:r>
          </a:p>
          <a:p>
            <a:pPr lvl="1" algn="r" defTabSz="914400" rtl="1" fontAlgn="base">
              <a:spcBef>
                <a:spcPct val="0"/>
              </a:spcBef>
              <a:spcAft>
                <a:spcPct val="0"/>
              </a:spcAft>
              <a:buClrTx/>
              <a:buFont typeface="Wingdings" panose="05000000000000000000" pitchFamily="2" charset="2"/>
              <a:buChar char="ü"/>
            </a:pPr>
            <a:r>
              <a:rPr lang="fa-IR" altLang="en-US" sz="2800" dirty="0" smtClean="0">
                <a:cs typeface="B Nazanin" panose="00000400000000000000" pitchFamily="2" charset="-78"/>
              </a:rPr>
              <a:t>حاوی چربی های اشباع، کلسترول و نمک زیاد</a:t>
            </a:r>
          </a:p>
          <a:p>
            <a:pPr lvl="1" algn="r" defTabSz="914400" rtl="1" fontAlgn="base">
              <a:spcBef>
                <a:spcPct val="0"/>
              </a:spcBef>
              <a:spcAft>
                <a:spcPct val="0"/>
              </a:spcAft>
              <a:buClrTx/>
              <a:buFont typeface="Wingdings" panose="05000000000000000000" pitchFamily="2" charset="2"/>
              <a:buChar char="ü"/>
            </a:pPr>
            <a:r>
              <a:rPr lang="fa-IR" altLang="en-US" sz="2800" dirty="0" smtClean="0">
                <a:cs typeface="B Nazanin" panose="00000400000000000000" pitchFamily="2" charset="-78"/>
                <a:sym typeface="Wingdings 3" panose="05040102010807070707" pitchFamily="18" charset="2"/>
              </a:rPr>
              <a:t>افزایش خطر ابتلا به </a:t>
            </a:r>
            <a:r>
              <a:rPr lang="fa-IR" altLang="en-US" sz="2800" dirty="0" err="1" smtClean="0">
                <a:cs typeface="B Nazanin" panose="00000400000000000000" pitchFamily="2" charset="-78"/>
                <a:sym typeface="Wingdings 3" panose="05040102010807070707" pitchFamily="18" charset="2"/>
              </a:rPr>
              <a:t>پرفشاری</a:t>
            </a:r>
            <a:r>
              <a:rPr lang="fa-IR" altLang="en-US" sz="2800" dirty="0" smtClean="0">
                <a:cs typeface="B Nazanin" panose="00000400000000000000" pitchFamily="2" charset="-78"/>
                <a:sym typeface="Wingdings 3" panose="05040102010807070707" pitchFamily="18" charset="2"/>
              </a:rPr>
              <a:t> خون </a:t>
            </a:r>
          </a:p>
          <a:p>
            <a:pPr lvl="1" algn="r" defTabSz="914400" rtl="1" fontAlgn="base">
              <a:spcBef>
                <a:spcPct val="0"/>
              </a:spcBef>
              <a:spcAft>
                <a:spcPct val="0"/>
              </a:spcAft>
              <a:buClrTx/>
              <a:buFont typeface="Wingdings" panose="05000000000000000000" pitchFamily="2" charset="2"/>
              <a:buChar char="ü"/>
            </a:pPr>
            <a:r>
              <a:rPr lang="fa-IR" altLang="en-US" sz="2800" dirty="0" smtClean="0">
                <a:cs typeface="B Nazanin" panose="00000400000000000000" pitchFamily="2" charset="-78"/>
                <a:sym typeface="Wingdings 3" panose="05040102010807070707" pitchFamily="18" charset="2"/>
              </a:rPr>
              <a:t>بیماری های قلبی</a:t>
            </a:r>
          </a:p>
          <a:p>
            <a:pPr lvl="1" algn="r" defTabSz="914400" rtl="1" fontAlgn="base">
              <a:spcBef>
                <a:spcPct val="0"/>
              </a:spcBef>
              <a:spcAft>
                <a:spcPct val="0"/>
              </a:spcAft>
              <a:buClrTx/>
              <a:buFont typeface="Wingdings" panose="05000000000000000000" pitchFamily="2" charset="2"/>
              <a:buChar char="ü"/>
            </a:pPr>
            <a:r>
              <a:rPr lang="fa-IR" altLang="en-US" sz="2800" dirty="0" smtClean="0">
                <a:cs typeface="B Nazanin" panose="00000400000000000000" pitchFamily="2" charset="-78"/>
                <a:sym typeface="Wingdings 3" panose="05040102010807070707" pitchFamily="18" charset="2"/>
              </a:rPr>
              <a:t>انواع سرطان </a:t>
            </a:r>
          </a:p>
          <a:p>
            <a:pPr lvl="1" algn="r" defTabSz="914400" rtl="1" fontAlgn="base">
              <a:spcBef>
                <a:spcPct val="0"/>
              </a:spcBef>
              <a:spcAft>
                <a:spcPct val="0"/>
              </a:spcAft>
              <a:buClrTx/>
              <a:buFont typeface="Wingdings" panose="05000000000000000000" pitchFamily="2" charset="2"/>
              <a:buChar char="ü"/>
            </a:pPr>
            <a:r>
              <a:rPr lang="fa-IR" altLang="en-US" sz="2800" dirty="0" smtClean="0">
                <a:cs typeface="B Nazanin" panose="00000400000000000000" pitchFamily="2" charset="-78"/>
                <a:sym typeface="Wingdings 3" panose="05040102010807070707" pitchFamily="18" charset="2"/>
              </a:rPr>
              <a:t>چاقی</a:t>
            </a:r>
            <a:endParaRPr lang="en-US" altLang="en-US" sz="2800" dirty="0" smtClean="0">
              <a:cs typeface="B Nazanin" panose="00000400000000000000" pitchFamily="2" charset="-78"/>
              <a:sym typeface="Wingdings 3" panose="05040102010807070707" pitchFamily="18" charset="2"/>
            </a:endParaRPr>
          </a:p>
        </p:txBody>
      </p:sp>
      <p:pic>
        <p:nvPicPr>
          <p:cNvPr id="5" name="Picture 4"/>
          <p:cNvPicPr>
            <a:picLocks noChangeAspect="1"/>
          </p:cNvPicPr>
          <p:nvPr/>
        </p:nvPicPr>
        <p:blipFill>
          <a:blip r:embed="rId2"/>
          <a:stretch>
            <a:fillRect/>
          </a:stretch>
        </p:blipFill>
        <p:spPr>
          <a:xfrm>
            <a:off x="586827" y="4154760"/>
            <a:ext cx="3023878" cy="2310584"/>
          </a:xfrm>
          <a:prstGeom prst="rect">
            <a:avLst/>
          </a:prstGeom>
        </p:spPr>
      </p:pic>
    </p:spTree>
    <p:extLst>
      <p:ext uri="{BB962C8B-B14F-4D97-AF65-F5344CB8AC3E}">
        <p14:creationId xmlns:p14="http://schemas.microsoft.com/office/powerpoint/2010/main" val="423769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800" b="1" dirty="0" smtClean="0">
                <a:cs typeface="B Nazanin" panose="00000400000000000000" pitchFamily="2" charset="-78"/>
              </a:rPr>
              <a:t>راه حل</a:t>
            </a:r>
            <a:endParaRPr lang="fa-IR" sz="4800" b="1" dirty="0">
              <a:cs typeface="B Nazanin" panose="00000400000000000000" pitchFamily="2" charset="-78"/>
            </a:endParaRPr>
          </a:p>
        </p:txBody>
      </p:sp>
      <p:sp>
        <p:nvSpPr>
          <p:cNvPr id="4" name="Rectangle 2"/>
          <p:cNvSpPr>
            <a:spLocks noChangeArrowheads="1"/>
          </p:cNvSpPr>
          <p:nvPr/>
        </p:nvSpPr>
        <p:spPr bwMode="auto">
          <a:xfrm>
            <a:off x="2926081" y="2595789"/>
            <a:ext cx="8779056"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marL="457200" indent="-457200" algn="r" defTabSz="914400" rtl="1" fontAlgn="base">
              <a:lnSpc>
                <a:spcPct val="150000"/>
              </a:lnSpc>
              <a:spcBef>
                <a:spcPct val="0"/>
              </a:spcBef>
              <a:spcAft>
                <a:spcPct val="0"/>
              </a:spcAft>
              <a:buClrTx/>
              <a:buFont typeface="Wingdings" panose="05000000000000000000" pitchFamily="2" charset="2"/>
              <a:buChar char="Ø"/>
            </a:pPr>
            <a:r>
              <a:rPr lang="fa-IR" altLang="en-US" sz="2800" dirty="0" smtClean="0">
                <a:solidFill>
                  <a:srgbClr val="000000"/>
                </a:solidFill>
                <a:cs typeface="B Nazanin" panose="00000400000000000000" pitchFamily="2" charset="-78"/>
              </a:rPr>
              <a:t>تهیه پیتزا با استفاده </a:t>
            </a:r>
            <a:r>
              <a:rPr lang="fa-IR" altLang="en-US" sz="2800" dirty="0" smtClean="0">
                <a:solidFill>
                  <a:srgbClr val="000000"/>
                </a:solidFill>
                <a:cs typeface="B Nazanin" panose="00000400000000000000" pitchFamily="2" charset="-78"/>
              </a:rPr>
              <a:t>از </a:t>
            </a:r>
            <a:r>
              <a:rPr lang="fa-IR" altLang="en-US" sz="2800" dirty="0" smtClean="0">
                <a:solidFill>
                  <a:srgbClr val="000000"/>
                </a:solidFill>
                <a:cs typeface="B Nazanin" panose="00000400000000000000" pitchFamily="2" charset="-78"/>
              </a:rPr>
              <a:t>گوشت قرمز یا سفید همراه با سبزیجات فراوان</a:t>
            </a:r>
          </a:p>
          <a:p>
            <a:pPr marL="457200" indent="-457200" algn="r" defTabSz="914400" rtl="1" fontAlgn="base">
              <a:lnSpc>
                <a:spcPct val="150000"/>
              </a:lnSpc>
              <a:spcBef>
                <a:spcPct val="0"/>
              </a:spcBef>
              <a:spcAft>
                <a:spcPct val="0"/>
              </a:spcAft>
              <a:buClrTx/>
              <a:buFont typeface="Wingdings" panose="05000000000000000000" pitchFamily="2" charset="2"/>
              <a:buChar char="Ø"/>
            </a:pPr>
            <a:r>
              <a:rPr lang="fa-IR" altLang="en-US" sz="2800" dirty="0" smtClean="0">
                <a:solidFill>
                  <a:srgbClr val="000000"/>
                </a:solidFill>
                <a:cs typeface="B Nazanin" panose="00000400000000000000" pitchFamily="2" charset="-78"/>
                <a:sym typeface="Wingdings 3" panose="05040102010807070707" pitchFamily="18" charset="2"/>
              </a:rPr>
              <a:t>تهیه انواع ساندویچ  در منزل با مواد غذایی سالم مانند گوشت چرخ کرده و مصرف همراه با سبزیجات تازه</a:t>
            </a:r>
          </a:p>
          <a:p>
            <a:pPr marL="457200" indent="-457200" algn="r" defTabSz="914400" rtl="1" fontAlgn="base">
              <a:lnSpc>
                <a:spcPct val="150000"/>
              </a:lnSpc>
              <a:spcBef>
                <a:spcPct val="0"/>
              </a:spcBef>
              <a:spcAft>
                <a:spcPct val="0"/>
              </a:spcAft>
              <a:buClrTx/>
              <a:buFont typeface="Wingdings" panose="05000000000000000000" pitchFamily="2" charset="2"/>
              <a:buChar char="Ø"/>
            </a:pPr>
            <a:r>
              <a:rPr lang="fa-IR" altLang="en-US" sz="2800" dirty="0" smtClean="0">
                <a:solidFill>
                  <a:srgbClr val="000000"/>
                </a:solidFill>
                <a:cs typeface="B Nazanin" panose="00000400000000000000" pitchFamily="2" charset="-78"/>
              </a:rPr>
              <a:t>تهیه غذاهای سنتی همراه با چاشنی های سالم و مناسب</a:t>
            </a:r>
          </a:p>
          <a:p>
            <a:pPr marL="457200" indent="-457200" algn="r" defTabSz="914400" rtl="1" fontAlgn="base">
              <a:lnSpc>
                <a:spcPct val="150000"/>
              </a:lnSpc>
              <a:spcBef>
                <a:spcPct val="0"/>
              </a:spcBef>
              <a:spcAft>
                <a:spcPct val="0"/>
              </a:spcAft>
              <a:buClrTx/>
              <a:buFont typeface="Wingdings" panose="05000000000000000000" pitchFamily="2" charset="2"/>
              <a:buChar char="Ø"/>
            </a:pPr>
            <a:r>
              <a:rPr lang="fa-IR" altLang="en-US" sz="2800" dirty="0" smtClean="0">
                <a:solidFill>
                  <a:srgbClr val="000000"/>
                </a:solidFill>
                <a:cs typeface="B Nazanin" panose="00000400000000000000" pitchFamily="2" charset="-78"/>
              </a:rPr>
              <a:t>استفاده از سس های خانگی کم چرب</a:t>
            </a:r>
            <a:endParaRPr lang="en-US" altLang="en-US" sz="2800" dirty="0" smtClean="0">
              <a:solidFill>
                <a:srgbClr val="000000"/>
              </a:solidFill>
              <a:cs typeface="B Nazanin" panose="00000400000000000000" pitchFamily="2" charset="-78"/>
            </a:endParaRPr>
          </a:p>
          <a:p>
            <a:pPr algn="r" defTabSz="914400" fontAlgn="base">
              <a:spcBef>
                <a:spcPct val="0"/>
              </a:spcBef>
              <a:spcAft>
                <a:spcPct val="0"/>
              </a:spcAft>
              <a:buClrTx/>
              <a:buFontTx/>
              <a:buNone/>
            </a:pPr>
            <a:endParaRPr lang="en-US" altLang="en-US" sz="2800" dirty="0" smtClean="0">
              <a:solidFill>
                <a:srgbClr val="000000"/>
              </a:solidFill>
              <a:cs typeface="Zar" pitchFamily="2" charset="0"/>
            </a:endParaRPr>
          </a:p>
        </p:txBody>
      </p:sp>
      <p:pic>
        <p:nvPicPr>
          <p:cNvPr id="5" name="Picture 4"/>
          <p:cNvPicPr>
            <a:picLocks noChangeAspect="1"/>
          </p:cNvPicPr>
          <p:nvPr/>
        </p:nvPicPr>
        <p:blipFill>
          <a:blip r:embed="rId2"/>
          <a:stretch>
            <a:fillRect/>
          </a:stretch>
        </p:blipFill>
        <p:spPr>
          <a:xfrm>
            <a:off x="613861" y="2550705"/>
            <a:ext cx="2133785" cy="1383912"/>
          </a:xfrm>
          <a:prstGeom prst="rect">
            <a:avLst/>
          </a:prstGeom>
        </p:spPr>
      </p:pic>
      <p:pic>
        <p:nvPicPr>
          <p:cNvPr id="6" name="Picture 5"/>
          <p:cNvPicPr>
            <a:picLocks noChangeAspect="1"/>
          </p:cNvPicPr>
          <p:nvPr/>
        </p:nvPicPr>
        <p:blipFill>
          <a:blip r:embed="rId3"/>
          <a:stretch>
            <a:fillRect/>
          </a:stretch>
        </p:blipFill>
        <p:spPr>
          <a:xfrm>
            <a:off x="1680753" y="4599778"/>
            <a:ext cx="2103302" cy="1347333"/>
          </a:xfrm>
          <a:prstGeom prst="rect">
            <a:avLst/>
          </a:prstGeom>
        </p:spPr>
      </p:pic>
    </p:spTree>
    <p:extLst>
      <p:ext uri="{BB962C8B-B14F-4D97-AF65-F5344CB8AC3E}">
        <p14:creationId xmlns:p14="http://schemas.microsoft.com/office/powerpoint/2010/main" val="238001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143486"/>
            <a:ext cx="8825659" cy="706964"/>
          </a:xfrm>
        </p:spPr>
        <p:txBody>
          <a:bodyPr/>
          <a:lstStyle/>
          <a:p>
            <a:pPr algn="ctr"/>
            <a:r>
              <a:rPr lang="fa-IR" sz="4000" b="1" dirty="0">
                <a:cs typeface="B Nazanin" panose="00000400000000000000" pitchFamily="2" charset="-78"/>
              </a:rPr>
              <a:t>مصرف بی رویه تنقلات غذایی بی ارزش</a:t>
            </a:r>
            <a:br>
              <a:rPr lang="fa-IR" sz="4000" b="1" dirty="0">
                <a:cs typeface="B Nazanin" panose="00000400000000000000" pitchFamily="2" charset="-78"/>
              </a:rPr>
            </a:br>
            <a:endParaRPr lang="fa-IR" sz="4000" b="1" dirty="0">
              <a:cs typeface="B Nazanin" panose="00000400000000000000" pitchFamily="2" charset="-78"/>
            </a:endParaRPr>
          </a:p>
        </p:txBody>
      </p:sp>
      <p:sp>
        <p:nvSpPr>
          <p:cNvPr id="4" name="Rectangle 2"/>
          <p:cNvSpPr>
            <a:spLocks noChangeArrowheads="1"/>
          </p:cNvSpPr>
          <p:nvPr/>
        </p:nvSpPr>
        <p:spPr bwMode="auto">
          <a:xfrm>
            <a:off x="4284617" y="2457768"/>
            <a:ext cx="7367452" cy="368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r" defTabSz="914400" fontAlgn="base">
              <a:lnSpc>
                <a:spcPct val="150000"/>
              </a:lnSpc>
              <a:spcBef>
                <a:spcPct val="0"/>
              </a:spcBef>
              <a:spcAft>
                <a:spcPct val="0"/>
              </a:spcAft>
              <a:buClrTx/>
              <a:buFontTx/>
              <a:buNone/>
            </a:pPr>
            <a:r>
              <a:rPr lang="fa-IR" altLang="en-US" sz="3200" b="1" dirty="0" err="1" smtClean="0">
                <a:cs typeface="B Nazanin" panose="00000400000000000000" pitchFamily="2" charset="-78"/>
                <a:sym typeface="Wingdings 2" panose="05020102010507070707" pitchFamily="18" charset="2"/>
              </a:rPr>
              <a:t>پفک</a:t>
            </a:r>
            <a:r>
              <a:rPr lang="fa-IR" altLang="en-US" sz="3200" b="1" dirty="0" smtClean="0">
                <a:cs typeface="B Nazanin" panose="00000400000000000000" pitchFamily="2" charset="-78"/>
                <a:sym typeface="Wingdings 2" panose="05020102010507070707" pitchFamily="18" charset="2"/>
              </a:rPr>
              <a:t>:</a:t>
            </a:r>
          </a:p>
          <a:p>
            <a:pPr algn="r" defTabSz="914400" fontAlgn="base">
              <a:lnSpc>
                <a:spcPct val="150000"/>
              </a:lnSpc>
              <a:spcBef>
                <a:spcPct val="0"/>
              </a:spcBef>
              <a:spcAft>
                <a:spcPct val="0"/>
              </a:spcAft>
              <a:buClrTx/>
              <a:buFontTx/>
              <a:buNone/>
            </a:pPr>
            <a:r>
              <a:rPr lang="fa-IR" altLang="en-US" sz="3200" b="1" dirty="0" smtClean="0">
                <a:cs typeface="B Nazanin" panose="00000400000000000000" pitchFamily="2" charset="-78"/>
                <a:sym typeface="Wingdings 2" panose="05020102010507070707" pitchFamily="18" charset="2"/>
              </a:rPr>
              <a:t>ایجاد سیری کاذب</a:t>
            </a:r>
            <a:r>
              <a:rPr lang="fa-IR" altLang="en-US" sz="3200" dirty="0" smtClean="0">
                <a:cs typeface="B Nazanin" panose="00000400000000000000" pitchFamily="2" charset="-78"/>
                <a:sym typeface="Wingdings 2" panose="05020102010507070707" pitchFamily="18" charset="2"/>
              </a:rPr>
              <a:t> </a:t>
            </a:r>
            <a:r>
              <a:rPr lang="en-US" altLang="en-US" sz="3200" dirty="0" smtClean="0">
                <a:cs typeface="B Nazanin" panose="00000400000000000000" pitchFamily="2" charset="-78"/>
                <a:sym typeface="Wingdings 3" panose="05040102010807070707" pitchFamily="18" charset="2"/>
              </a:rPr>
              <a:t></a:t>
            </a:r>
            <a:r>
              <a:rPr lang="fa-IR" altLang="en-US" sz="3200" dirty="0" smtClean="0">
                <a:cs typeface="B Nazanin" panose="00000400000000000000" pitchFamily="2" charset="-78"/>
                <a:sym typeface="Wingdings 3" panose="05040102010807070707" pitchFamily="18" charset="2"/>
              </a:rPr>
              <a:t> کاهش دریافت مواد مغذی</a:t>
            </a:r>
          </a:p>
          <a:p>
            <a:pPr algn="r" defTabSz="914400" fontAlgn="base">
              <a:lnSpc>
                <a:spcPct val="150000"/>
              </a:lnSpc>
              <a:spcBef>
                <a:spcPct val="0"/>
              </a:spcBef>
              <a:spcAft>
                <a:spcPct val="0"/>
              </a:spcAft>
              <a:buClrTx/>
              <a:buFontTx/>
              <a:buNone/>
            </a:pPr>
            <a:r>
              <a:rPr lang="fa-IR" altLang="en-US" sz="3200" b="1" dirty="0" smtClean="0">
                <a:cs typeface="B Nazanin" panose="00000400000000000000" pitchFamily="2" charset="-78"/>
                <a:sym typeface="Wingdings 2" panose="05020102010507070707" pitchFamily="18" charset="2"/>
              </a:rPr>
              <a:t>وجود نمک زیاد</a:t>
            </a:r>
            <a:r>
              <a:rPr lang="fa-IR" altLang="en-US" sz="3200" dirty="0" smtClean="0">
                <a:cs typeface="B Nazanin" panose="00000400000000000000" pitchFamily="2" charset="-78"/>
                <a:sym typeface="Wingdings 2" panose="05020102010507070707" pitchFamily="18" charset="2"/>
              </a:rPr>
              <a:t> </a:t>
            </a:r>
            <a:r>
              <a:rPr lang="en-US" altLang="en-US" sz="3200" dirty="0" smtClean="0">
                <a:cs typeface="B Nazanin" panose="00000400000000000000" pitchFamily="2" charset="-78"/>
                <a:sym typeface="Wingdings 3" panose="05040102010807070707" pitchFamily="18" charset="2"/>
              </a:rPr>
              <a:t></a:t>
            </a:r>
            <a:r>
              <a:rPr lang="fa-IR" altLang="en-US" sz="3200" dirty="0" smtClean="0">
                <a:cs typeface="B Nazanin" panose="00000400000000000000" pitchFamily="2" charset="-78"/>
                <a:sym typeface="Wingdings 3" panose="05040102010807070707" pitchFamily="18" charset="2"/>
              </a:rPr>
              <a:t> عادت کودک به ذائقه شور </a:t>
            </a:r>
            <a:endParaRPr lang="en-US" altLang="en-US" sz="3200" dirty="0" smtClean="0">
              <a:cs typeface="B Nazanin" panose="00000400000000000000" pitchFamily="2" charset="-78"/>
              <a:sym typeface="Wingdings 3" panose="05040102010807070707" pitchFamily="18" charset="2"/>
            </a:endParaRPr>
          </a:p>
          <a:p>
            <a:pPr algn="r" defTabSz="914400" fontAlgn="base">
              <a:lnSpc>
                <a:spcPct val="150000"/>
              </a:lnSpc>
              <a:spcBef>
                <a:spcPct val="0"/>
              </a:spcBef>
              <a:spcAft>
                <a:spcPct val="0"/>
              </a:spcAft>
              <a:buClrTx/>
              <a:buFontTx/>
              <a:buNone/>
            </a:pPr>
            <a:r>
              <a:rPr lang="fa-IR" altLang="en-US" sz="3200" b="1" dirty="0" smtClean="0">
                <a:cs typeface="B Nazanin" panose="00000400000000000000" pitchFamily="2" charset="-78"/>
                <a:sym typeface="Wingdings 3" panose="05040102010807070707" pitchFamily="18" charset="2"/>
              </a:rPr>
              <a:t>تهیه در حرارت بالا</a:t>
            </a:r>
            <a:r>
              <a:rPr lang="fa-IR" altLang="en-US" sz="3200" dirty="0" smtClean="0">
                <a:cs typeface="B Nazanin" panose="00000400000000000000" pitchFamily="2" charset="-78"/>
                <a:sym typeface="Wingdings 3" panose="05040102010807070707" pitchFamily="18" charset="2"/>
              </a:rPr>
              <a:t> </a:t>
            </a:r>
            <a:r>
              <a:rPr lang="en-US" altLang="en-US" sz="3200" dirty="0" smtClean="0">
                <a:cs typeface="B Nazanin" panose="00000400000000000000" pitchFamily="2" charset="-78"/>
                <a:sym typeface="Wingdings 3" panose="05040102010807070707" pitchFamily="18" charset="2"/>
              </a:rPr>
              <a:t></a:t>
            </a:r>
            <a:r>
              <a:rPr lang="fa-IR" altLang="en-US" sz="3200" dirty="0" smtClean="0">
                <a:cs typeface="B Nazanin" panose="00000400000000000000" pitchFamily="2" charset="-78"/>
                <a:sym typeface="Wingdings 3" panose="05040102010807070707" pitchFamily="18" charset="2"/>
              </a:rPr>
              <a:t> تغییر خواص مواد غذایی</a:t>
            </a:r>
          </a:p>
          <a:p>
            <a:pPr algn="r" defTabSz="914400" fontAlgn="base">
              <a:lnSpc>
                <a:spcPct val="150000"/>
              </a:lnSpc>
              <a:spcBef>
                <a:spcPct val="0"/>
              </a:spcBef>
              <a:spcAft>
                <a:spcPct val="0"/>
              </a:spcAft>
              <a:buClrTx/>
              <a:buFontTx/>
              <a:buNone/>
            </a:pPr>
            <a:endParaRPr lang="en-US" altLang="en-US" sz="3200" dirty="0" smtClean="0">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854236" y="3223260"/>
            <a:ext cx="2411478" cy="2012395"/>
          </a:xfrm>
          <a:prstGeom prst="rect">
            <a:avLst/>
          </a:prstGeom>
        </p:spPr>
      </p:pic>
    </p:spTree>
    <p:extLst>
      <p:ext uri="{BB962C8B-B14F-4D97-AF65-F5344CB8AC3E}">
        <p14:creationId xmlns:p14="http://schemas.microsoft.com/office/powerpoint/2010/main" val="4183759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4" name="Rectangle 1"/>
          <p:cNvSpPr>
            <a:spLocks noChangeArrowheads="1"/>
          </p:cNvSpPr>
          <p:nvPr/>
        </p:nvSpPr>
        <p:spPr bwMode="auto">
          <a:xfrm>
            <a:off x="3226526" y="2030322"/>
            <a:ext cx="8330021"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r" defTabSz="914400" fontAlgn="base">
              <a:spcBef>
                <a:spcPct val="0"/>
              </a:spcBef>
              <a:spcAft>
                <a:spcPct val="0"/>
              </a:spcAft>
              <a:buClrTx/>
              <a:buFont typeface="Wingdings 2" panose="05020102010507070707" pitchFamily="18" charset="2"/>
              <a:buNone/>
            </a:pPr>
            <a:r>
              <a:rPr lang="fa-IR" altLang="en-US" sz="2000" b="1" dirty="0" smtClean="0">
                <a:solidFill>
                  <a:srgbClr val="000000"/>
                </a:solidFill>
                <a:cs typeface="B Nazanin" panose="00000400000000000000" pitchFamily="2" charset="-78"/>
                <a:sym typeface="Wingdings 2" panose="05020102010507070707" pitchFamily="18" charset="2"/>
              </a:rPr>
              <a:t> </a:t>
            </a:r>
            <a:r>
              <a:rPr lang="fa-IR" altLang="en-US" sz="3200" b="1" dirty="0" err="1" smtClean="0">
                <a:solidFill>
                  <a:srgbClr val="000000"/>
                </a:solidFill>
                <a:cs typeface="B Nazanin" panose="00000400000000000000" pitchFamily="2" charset="-78"/>
                <a:sym typeface="Wingdings 2" panose="05020102010507070707" pitchFamily="18" charset="2"/>
              </a:rPr>
              <a:t>چیپس</a:t>
            </a:r>
            <a:r>
              <a:rPr lang="fa-IR" altLang="en-US" sz="3200" b="1" dirty="0" smtClean="0">
                <a:solidFill>
                  <a:srgbClr val="000000"/>
                </a:solidFill>
                <a:cs typeface="B Nazanin" panose="00000400000000000000" pitchFamily="2" charset="-78"/>
                <a:sym typeface="Wingdings 2" panose="05020102010507070707" pitchFamily="18" charset="2"/>
              </a:rPr>
              <a:t>: </a:t>
            </a:r>
            <a:endParaRPr lang="fa-IR" altLang="en-US" sz="2000" b="1" dirty="0" smtClean="0">
              <a:solidFill>
                <a:srgbClr val="000000"/>
              </a:solidFill>
              <a:cs typeface="B Nazanin" panose="00000400000000000000" pitchFamily="2" charset="-78"/>
              <a:sym typeface="Wingdings 2" panose="05020102010507070707" pitchFamily="18" charset="2"/>
            </a:endParaRPr>
          </a:p>
          <a:p>
            <a:pPr marL="342900" indent="-342900" algn="r" defTabSz="914400" rtl="1" fontAlgn="base">
              <a:spcBef>
                <a:spcPct val="0"/>
              </a:spcBef>
              <a:spcAft>
                <a:spcPct val="0"/>
              </a:spcAft>
              <a:buClrTx/>
              <a:buFont typeface="Wingdings" panose="05000000000000000000" pitchFamily="2" charset="2"/>
              <a:buChar char="ü"/>
            </a:pPr>
            <a:r>
              <a:rPr lang="fa-IR" altLang="en-US" sz="2000" b="1" dirty="0" smtClean="0">
                <a:solidFill>
                  <a:srgbClr val="002060"/>
                </a:solidFill>
                <a:cs typeface="B Nazanin" panose="00000400000000000000" pitchFamily="2" charset="-78"/>
                <a:sym typeface="Wingdings 2" panose="05020102010507070707" pitchFamily="18" charset="2"/>
              </a:rPr>
              <a:t>وجود نمک و چربی بالا : </a:t>
            </a:r>
            <a:r>
              <a:rPr lang="fa-IR" altLang="en-US" sz="2000" b="1" dirty="0" smtClean="0">
                <a:solidFill>
                  <a:srgbClr val="002060"/>
                </a:solidFill>
                <a:cs typeface="B Nazanin" panose="00000400000000000000" pitchFamily="2" charset="-78"/>
                <a:sym typeface="Wingdings 3" panose="05040102010807070707" pitchFamily="18" charset="2"/>
              </a:rPr>
              <a:t> </a:t>
            </a:r>
          </a:p>
          <a:p>
            <a:pPr algn="r" defTabSz="914400" fontAlgn="base">
              <a:spcBef>
                <a:spcPct val="0"/>
              </a:spcBef>
              <a:spcAft>
                <a:spcPct val="0"/>
              </a:spcAft>
              <a:buClrTx/>
              <a:buFontTx/>
              <a:buNone/>
            </a:pPr>
            <a:r>
              <a:rPr lang="fa-IR" altLang="en-US" sz="2000" b="1" dirty="0" smtClean="0">
                <a:solidFill>
                  <a:srgbClr val="000000"/>
                </a:solidFill>
                <a:cs typeface="B Nazanin" panose="00000400000000000000" pitchFamily="2" charset="-78"/>
                <a:sym typeface="Wingdings 3" panose="05040102010807070707" pitchFamily="18" charset="2"/>
              </a:rPr>
              <a:t>دریافت کالری بالا</a:t>
            </a:r>
            <a:endParaRPr lang="en-US" altLang="en-US" sz="2000" b="1" dirty="0" smtClean="0">
              <a:solidFill>
                <a:srgbClr val="000000"/>
              </a:solidFill>
              <a:cs typeface="B Nazanin" panose="00000400000000000000" pitchFamily="2" charset="-78"/>
              <a:sym typeface="Wingdings 3" panose="05040102010807070707" pitchFamily="18" charset="2"/>
            </a:endParaRPr>
          </a:p>
          <a:p>
            <a:pPr algn="r" defTabSz="914400" fontAlgn="base">
              <a:spcBef>
                <a:spcPct val="0"/>
              </a:spcBef>
              <a:spcAft>
                <a:spcPct val="0"/>
              </a:spcAft>
              <a:buClrTx/>
              <a:buFontTx/>
              <a:buNone/>
            </a:pPr>
            <a:r>
              <a:rPr lang="fa-IR" altLang="en-US" sz="2000" b="1" dirty="0" smtClean="0">
                <a:solidFill>
                  <a:srgbClr val="000000"/>
                </a:solidFill>
                <a:cs typeface="B Nazanin" panose="00000400000000000000" pitchFamily="2" charset="-78"/>
                <a:sym typeface="Wingdings 3" panose="05040102010807070707" pitchFamily="18" charset="2"/>
              </a:rPr>
              <a:t> اضافه وزن</a:t>
            </a:r>
          </a:p>
          <a:p>
            <a:pPr marL="342900" indent="-342900" algn="r" defTabSz="914400" rtl="1" fontAlgn="base">
              <a:spcBef>
                <a:spcPct val="0"/>
              </a:spcBef>
              <a:spcAft>
                <a:spcPct val="0"/>
              </a:spcAft>
              <a:buClrTx/>
              <a:buFont typeface="Wingdings" panose="05000000000000000000" pitchFamily="2" charset="2"/>
              <a:buChar char="ü"/>
            </a:pPr>
            <a:r>
              <a:rPr lang="fa-IR" altLang="en-US" sz="2000" b="1" dirty="0" smtClean="0">
                <a:solidFill>
                  <a:srgbClr val="002060"/>
                </a:solidFill>
                <a:cs typeface="B Nazanin" panose="00000400000000000000" pitchFamily="2" charset="-78"/>
                <a:sym typeface="Wingdings 3" panose="05040102010807070707" pitchFamily="18" charset="2"/>
              </a:rPr>
              <a:t>تهیه در روغن با دمای بالا :</a:t>
            </a:r>
          </a:p>
          <a:p>
            <a:pPr algn="r" defTabSz="914400" fontAlgn="base">
              <a:spcBef>
                <a:spcPct val="0"/>
              </a:spcBef>
              <a:spcAft>
                <a:spcPct val="0"/>
              </a:spcAft>
              <a:buClrTx/>
              <a:buFontTx/>
              <a:buNone/>
            </a:pPr>
            <a:r>
              <a:rPr lang="fa-IR" altLang="en-US" sz="2000" b="1" dirty="0" smtClean="0">
                <a:solidFill>
                  <a:srgbClr val="000000"/>
                </a:solidFill>
                <a:cs typeface="B Nazanin" panose="00000400000000000000" pitchFamily="2" charset="-78"/>
                <a:sym typeface="Wingdings 3" panose="05040102010807070707" pitchFamily="18" charset="2"/>
              </a:rPr>
              <a:t>تغییر خواص طبیعی و تولید مواد سرطان زا</a:t>
            </a:r>
            <a:r>
              <a:rPr lang="fa-IR" altLang="en-US" sz="3200" b="1" dirty="0" smtClean="0">
                <a:solidFill>
                  <a:srgbClr val="000000"/>
                </a:solidFill>
                <a:cs typeface="B Nazanin" panose="00000400000000000000" pitchFamily="2" charset="-78"/>
                <a:sym typeface="Wingdings 2" panose="05020102010507070707" pitchFamily="18" charset="2"/>
              </a:rPr>
              <a:t> </a:t>
            </a:r>
          </a:p>
          <a:p>
            <a:pPr algn="r" defTabSz="914400" fontAlgn="base">
              <a:spcBef>
                <a:spcPct val="0"/>
              </a:spcBef>
              <a:spcAft>
                <a:spcPct val="0"/>
              </a:spcAft>
              <a:buClrTx/>
              <a:buFontTx/>
              <a:buNone/>
            </a:pPr>
            <a:r>
              <a:rPr lang="fa-IR" altLang="en-US" sz="3200" b="1" dirty="0" smtClean="0">
                <a:solidFill>
                  <a:srgbClr val="000000"/>
                </a:solidFill>
                <a:cs typeface="B Nazanin" panose="00000400000000000000" pitchFamily="2" charset="-78"/>
                <a:sym typeface="Wingdings 2" panose="05020102010507070707" pitchFamily="18" charset="2"/>
              </a:rPr>
              <a:t>نوشابه:</a:t>
            </a:r>
          </a:p>
          <a:p>
            <a:pPr algn="r" defTabSz="914400" fontAlgn="base">
              <a:spcBef>
                <a:spcPct val="0"/>
              </a:spcBef>
              <a:spcAft>
                <a:spcPct val="0"/>
              </a:spcAft>
              <a:buClrTx/>
              <a:buFontTx/>
              <a:buNone/>
            </a:pPr>
            <a:r>
              <a:rPr lang="fa-IR" altLang="en-US" sz="2000" b="1" dirty="0" smtClean="0">
                <a:solidFill>
                  <a:srgbClr val="000000"/>
                </a:solidFill>
                <a:cs typeface="B Nazanin" panose="00000400000000000000" pitchFamily="2" charset="-78"/>
                <a:sym typeface="Wingdings 2" panose="05020102010507070707" pitchFamily="18" charset="2"/>
              </a:rPr>
              <a:t>ایجاد سیری کاذب( دریافت کالری زیاد بدون دریافت مواد مغذی)</a:t>
            </a:r>
          </a:p>
          <a:p>
            <a:pPr algn="r" defTabSz="914400" fontAlgn="base">
              <a:spcBef>
                <a:spcPct val="0"/>
              </a:spcBef>
              <a:spcAft>
                <a:spcPct val="0"/>
              </a:spcAft>
              <a:buClrTx/>
              <a:buFontTx/>
              <a:buNone/>
            </a:pPr>
            <a:r>
              <a:rPr lang="fa-IR" altLang="en-US" sz="2000" b="1" dirty="0" smtClean="0">
                <a:solidFill>
                  <a:srgbClr val="000000"/>
                </a:solidFill>
                <a:cs typeface="B Nazanin" panose="00000400000000000000" pitchFamily="2" charset="-78"/>
                <a:sym typeface="Wingdings 2" panose="05020102010507070707" pitchFamily="18" charset="2"/>
              </a:rPr>
              <a:t>اختلال در جذب مواد مغذی از جمله کلسیم</a:t>
            </a:r>
          </a:p>
          <a:p>
            <a:pPr algn="r" defTabSz="914400" fontAlgn="base">
              <a:spcBef>
                <a:spcPct val="0"/>
              </a:spcBef>
              <a:spcAft>
                <a:spcPct val="0"/>
              </a:spcAft>
              <a:buClrTx/>
              <a:buFontTx/>
              <a:buNone/>
            </a:pPr>
            <a:r>
              <a:rPr lang="fa-IR" altLang="en-US" sz="2000" b="1" dirty="0" smtClean="0">
                <a:solidFill>
                  <a:srgbClr val="000000"/>
                </a:solidFill>
                <a:cs typeface="B Nazanin" panose="00000400000000000000" pitchFamily="2" charset="-78"/>
                <a:sym typeface="Wingdings 3" panose="05040102010807070707" pitchFamily="18" charset="2"/>
              </a:rPr>
              <a:t>احتمال پوکی استخوان</a:t>
            </a:r>
            <a:endParaRPr lang="en-US" altLang="en-US" sz="2000" b="1" dirty="0" smtClean="0">
              <a:solidFill>
                <a:srgbClr val="000000"/>
              </a:solidFill>
              <a:cs typeface="B Nazanin" panose="00000400000000000000" pitchFamily="2" charset="-78"/>
              <a:sym typeface="Wingdings 3" panose="05040102010807070707" pitchFamily="18" charset="2"/>
            </a:endParaRPr>
          </a:p>
        </p:txBody>
      </p:sp>
      <p:pic>
        <p:nvPicPr>
          <p:cNvPr id="5" name="Picture 4"/>
          <p:cNvPicPr>
            <a:picLocks noChangeAspect="1"/>
          </p:cNvPicPr>
          <p:nvPr/>
        </p:nvPicPr>
        <p:blipFill>
          <a:blip r:embed="rId2"/>
          <a:stretch>
            <a:fillRect/>
          </a:stretch>
        </p:blipFill>
        <p:spPr>
          <a:xfrm>
            <a:off x="1154954" y="2305367"/>
            <a:ext cx="2481287" cy="2152075"/>
          </a:xfrm>
          <a:prstGeom prst="rect">
            <a:avLst/>
          </a:prstGeom>
        </p:spPr>
      </p:pic>
      <p:pic>
        <p:nvPicPr>
          <p:cNvPr id="6" name="Picture 5"/>
          <p:cNvPicPr>
            <a:picLocks noChangeAspect="1"/>
          </p:cNvPicPr>
          <p:nvPr/>
        </p:nvPicPr>
        <p:blipFill>
          <a:blip r:embed="rId3"/>
          <a:stretch>
            <a:fillRect/>
          </a:stretch>
        </p:blipFill>
        <p:spPr>
          <a:xfrm>
            <a:off x="2395597" y="4807131"/>
            <a:ext cx="2924175" cy="1728337"/>
          </a:xfrm>
          <a:prstGeom prst="rect">
            <a:avLst/>
          </a:prstGeom>
        </p:spPr>
      </p:pic>
    </p:spTree>
    <p:extLst>
      <p:ext uri="{BB962C8B-B14F-4D97-AF65-F5344CB8AC3E}">
        <p14:creationId xmlns:p14="http://schemas.microsoft.com/office/powerpoint/2010/main" val="2748577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5400" b="1" dirty="0" smtClean="0">
                <a:cs typeface="B Nazanin" panose="00000400000000000000" pitchFamily="2" charset="-78"/>
              </a:rPr>
              <a:t>راه حل</a:t>
            </a:r>
            <a:endParaRPr lang="fa-IR" sz="5400" b="1" dirty="0">
              <a:cs typeface="B Nazanin" panose="00000400000000000000" pitchFamily="2" charset="-78"/>
            </a:endParaRPr>
          </a:p>
        </p:txBody>
      </p:sp>
      <p:sp>
        <p:nvSpPr>
          <p:cNvPr id="4" name="Rectangle 2"/>
          <p:cNvSpPr>
            <a:spLocks noChangeArrowheads="1"/>
          </p:cNvSpPr>
          <p:nvPr/>
        </p:nvSpPr>
        <p:spPr bwMode="auto">
          <a:xfrm>
            <a:off x="4806587" y="2333625"/>
            <a:ext cx="6248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sz="3000">
                <a:solidFill>
                  <a:schemeClr val="tx1"/>
                </a:solidFill>
                <a:latin typeface="Verdana" panose="020B0604030504040204" pitchFamily="34" charset="0"/>
                <a:cs typeface="Arial" panose="020B0604020202020204" pitchFamily="34" charset="0"/>
              </a:defRPr>
            </a:lvl1pPr>
            <a:lvl2pPr>
              <a:spcBef>
                <a:spcPct val="20000"/>
              </a:spcBef>
              <a:buClr>
                <a:schemeClr val="accent2"/>
              </a:buClr>
              <a:buFont typeface="Wingdings" panose="05000000000000000000" pitchFamily="2" charset="2"/>
              <a:buChar char="n"/>
              <a:defRPr sz="26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Font typeface="Wingdings" panose="05000000000000000000" pitchFamily="2" charset="2"/>
              <a:buChar char="o"/>
              <a:defRPr sz="23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4pPr>
            <a:lvl5pPr marL="2057400" indent="-228600">
              <a:spcBef>
                <a:spcPct val="25000"/>
              </a:spcBef>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r" defTabSz="914400" fontAlgn="base">
              <a:spcBef>
                <a:spcPct val="0"/>
              </a:spcBef>
              <a:spcAft>
                <a:spcPct val="0"/>
              </a:spcAft>
              <a:buClrTx/>
              <a:buFontTx/>
              <a:buNone/>
            </a:pPr>
            <a:endParaRPr lang="fa-IR" altLang="en-US" sz="3200" b="1" u="sng" dirty="0" smtClean="0">
              <a:solidFill>
                <a:srgbClr val="000000"/>
              </a:solidFill>
              <a:cs typeface="B Nazanin" panose="00000400000000000000" pitchFamily="2" charset="-78"/>
              <a:sym typeface="Wingdings 3" panose="05040102010807070707" pitchFamily="18" charset="2"/>
            </a:endParaRPr>
          </a:p>
          <a:p>
            <a:pPr marL="457200" indent="-457200" algn="r" defTabSz="914400" rtl="1" fontAlgn="base">
              <a:spcBef>
                <a:spcPct val="0"/>
              </a:spcBef>
              <a:spcAft>
                <a:spcPct val="0"/>
              </a:spcAft>
              <a:buClrTx/>
              <a:buFont typeface="Wingdings" panose="05000000000000000000" pitchFamily="2" charset="2"/>
              <a:buChar char="v"/>
            </a:pPr>
            <a:r>
              <a:rPr lang="fa-IR" altLang="en-US" sz="3200" b="1" dirty="0" smtClean="0">
                <a:solidFill>
                  <a:srgbClr val="000000"/>
                </a:solidFill>
                <a:cs typeface="B Nazanin" panose="00000400000000000000" pitchFamily="2" charset="-78"/>
                <a:sym typeface="Wingdings 3" panose="05040102010807070707" pitchFamily="18" charset="2"/>
              </a:rPr>
              <a:t>مصرف نوشیدنی های سالم</a:t>
            </a:r>
            <a:r>
              <a:rPr lang="fa-IR" altLang="en-US" sz="3200" dirty="0" smtClean="0">
                <a:solidFill>
                  <a:srgbClr val="000000"/>
                </a:solidFill>
                <a:cs typeface="B Nazanin" panose="00000400000000000000" pitchFamily="2" charset="-78"/>
                <a:sym typeface="Wingdings 3" panose="05040102010807070707" pitchFamily="18" charset="2"/>
              </a:rPr>
              <a:t> </a:t>
            </a:r>
          </a:p>
          <a:p>
            <a:pPr lvl="1" algn="r" defTabSz="914400" fontAlgn="base">
              <a:spcBef>
                <a:spcPct val="0"/>
              </a:spcBef>
              <a:spcAft>
                <a:spcPct val="0"/>
              </a:spcAft>
              <a:buClrTx/>
              <a:buFontTx/>
              <a:buNone/>
            </a:pPr>
            <a:r>
              <a:rPr lang="fa-IR" altLang="en-US" sz="3200" dirty="0" smtClean="0">
                <a:solidFill>
                  <a:srgbClr val="000000"/>
                </a:solidFill>
                <a:cs typeface="B Nazanin" panose="00000400000000000000" pitchFamily="2" charset="-78"/>
                <a:sym typeface="Wingdings 3" panose="05040102010807070707" pitchFamily="18" charset="2"/>
              </a:rPr>
              <a:t>آب، آبمیوه طبیعی، دوغ کم نمک، شیر</a:t>
            </a:r>
          </a:p>
          <a:p>
            <a:pPr algn="r" defTabSz="914400" fontAlgn="base">
              <a:spcBef>
                <a:spcPct val="0"/>
              </a:spcBef>
              <a:spcAft>
                <a:spcPct val="0"/>
              </a:spcAft>
              <a:buClrTx/>
              <a:buFontTx/>
              <a:buNone/>
            </a:pPr>
            <a:endParaRPr lang="fa-IR" altLang="en-US" sz="3200" b="1" dirty="0" smtClean="0">
              <a:solidFill>
                <a:srgbClr val="000000"/>
              </a:solidFill>
              <a:cs typeface="B Nazanin" panose="00000400000000000000" pitchFamily="2" charset="-78"/>
              <a:sym typeface="Wingdings 3" panose="05040102010807070707" pitchFamily="18" charset="2"/>
            </a:endParaRPr>
          </a:p>
          <a:p>
            <a:pPr marL="457200" indent="-457200" algn="r" defTabSz="914400" rtl="1" fontAlgn="base">
              <a:spcBef>
                <a:spcPct val="0"/>
              </a:spcBef>
              <a:spcAft>
                <a:spcPct val="0"/>
              </a:spcAft>
              <a:buClrTx/>
              <a:buFont typeface="Wingdings" panose="05000000000000000000" pitchFamily="2" charset="2"/>
              <a:buChar char="v"/>
            </a:pPr>
            <a:r>
              <a:rPr lang="fa-IR" altLang="en-US" sz="3200" b="1" dirty="0" smtClean="0">
                <a:solidFill>
                  <a:srgbClr val="000000"/>
                </a:solidFill>
                <a:cs typeface="B Nazanin" panose="00000400000000000000" pitchFamily="2" charset="-78"/>
                <a:sym typeface="Wingdings 3" panose="05040102010807070707" pitchFamily="18" charset="2"/>
              </a:rPr>
              <a:t>مصرف تنقلات سالم </a:t>
            </a:r>
          </a:p>
          <a:p>
            <a:pPr algn="r" defTabSz="914400" fontAlgn="base">
              <a:spcBef>
                <a:spcPct val="0"/>
              </a:spcBef>
              <a:spcAft>
                <a:spcPct val="0"/>
              </a:spcAft>
              <a:buClrTx/>
              <a:buFontTx/>
              <a:buNone/>
            </a:pPr>
            <a:r>
              <a:rPr lang="fa-IR" altLang="en-US" sz="3200" dirty="0" smtClean="0">
                <a:solidFill>
                  <a:srgbClr val="000000"/>
                </a:solidFill>
                <a:cs typeface="B Nazanin" panose="00000400000000000000" pitchFamily="2" charset="-78"/>
                <a:sym typeface="Wingdings 3" panose="05040102010807070707" pitchFamily="18" charset="2"/>
              </a:rPr>
              <a:t>غلات بو داده مانند </a:t>
            </a:r>
            <a:r>
              <a:rPr lang="fa-IR" altLang="en-US" sz="3200" dirty="0" err="1" smtClean="0">
                <a:solidFill>
                  <a:srgbClr val="000000"/>
                </a:solidFill>
                <a:cs typeface="B Nazanin" panose="00000400000000000000" pitchFamily="2" charset="-78"/>
                <a:sym typeface="Wingdings 3" panose="05040102010807070707" pitchFamily="18" charset="2"/>
              </a:rPr>
              <a:t>برنجک</a:t>
            </a:r>
            <a:r>
              <a:rPr lang="fa-IR" altLang="en-US" sz="3200" dirty="0" smtClean="0">
                <a:solidFill>
                  <a:srgbClr val="000000"/>
                </a:solidFill>
                <a:cs typeface="B Nazanin" panose="00000400000000000000" pitchFamily="2" charset="-78"/>
                <a:sym typeface="Wingdings 3" panose="05040102010807070707" pitchFamily="18" charset="2"/>
              </a:rPr>
              <a:t>، گندم برشته </a:t>
            </a:r>
          </a:p>
          <a:p>
            <a:pPr algn="r" defTabSz="914400" fontAlgn="base">
              <a:spcBef>
                <a:spcPct val="0"/>
              </a:spcBef>
              <a:spcAft>
                <a:spcPct val="0"/>
              </a:spcAft>
              <a:buClrTx/>
              <a:buFontTx/>
              <a:buNone/>
            </a:pPr>
            <a:r>
              <a:rPr lang="fa-IR" altLang="en-US" sz="3200" dirty="0" smtClean="0">
                <a:solidFill>
                  <a:srgbClr val="000000"/>
                </a:solidFill>
                <a:cs typeface="B Nazanin" panose="00000400000000000000" pitchFamily="2" charset="-78"/>
                <a:sym typeface="Wingdings 3" panose="05040102010807070707" pitchFamily="18" charset="2"/>
              </a:rPr>
              <a:t>انواع مغزها و خشکبار </a:t>
            </a:r>
          </a:p>
          <a:p>
            <a:pPr algn="r" defTabSz="914400" fontAlgn="base">
              <a:spcBef>
                <a:spcPct val="0"/>
              </a:spcBef>
              <a:spcAft>
                <a:spcPct val="0"/>
              </a:spcAft>
              <a:buClrTx/>
              <a:buFontTx/>
              <a:buNone/>
            </a:pPr>
            <a:r>
              <a:rPr lang="fa-IR" altLang="en-US" sz="3200" dirty="0" smtClean="0">
                <a:solidFill>
                  <a:srgbClr val="000000"/>
                </a:solidFill>
                <a:cs typeface="B Nazanin" panose="00000400000000000000" pitchFamily="2" charset="-78"/>
                <a:sym typeface="Wingdings 3" panose="05040102010807070707" pitchFamily="18" charset="2"/>
              </a:rPr>
              <a:t>مصرف میوه و سبزی</a:t>
            </a:r>
            <a:endParaRPr lang="en-US" altLang="en-US" sz="3200" dirty="0" smtClean="0">
              <a:solidFill>
                <a:srgbClr val="000000"/>
              </a:solidFill>
              <a:cs typeface="B Nazanin" panose="00000400000000000000" pitchFamily="2" charset="-78"/>
              <a:sym typeface="Wingdings 3" panose="05040102010807070707" pitchFamily="18" charset="2"/>
            </a:endParaRPr>
          </a:p>
          <a:p>
            <a:pPr algn="r" defTabSz="914400" fontAlgn="base">
              <a:spcBef>
                <a:spcPct val="0"/>
              </a:spcBef>
              <a:spcAft>
                <a:spcPct val="0"/>
              </a:spcAft>
              <a:buClrTx/>
              <a:buFontTx/>
              <a:buNone/>
            </a:pPr>
            <a:endParaRPr lang="en-US" altLang="en-US" sz="3200" dirty="0" smtClean="0">
              <a:solidFill>
                <a:srgbClr val="000000"/>
              </a:solidFill>
              <a:cs typeface="Zar" pitchFamily="2" charset="0"/>
            </a:endParaRPr>
          </a:p>
        </p:txBody>
      </p:sp>
      <p:pic>
        <p:nvPicPr>
          <p:cNvPr id="5" name="Picture 4"/>
          <p:cNvPicPr>
            <a:picLocks noChangeAspect="1"/>
          </p:cNvPicPr>
          <p:nvPr/>
        </p:nvPicPr>
        <p:blipFill>
          <a:blip r:embed="rId2"/>
          <a:stretch>
            <a:fillRect/>
          </a:stretch>
        </p:blipFill>
        <p:spPr>
          <a:xfrm>
            <a:off x="808064" y="2708836"/>
            <a:ext cx="2287833" cy="1659013"/>
          </a:xfrm>
          <a:prstGeom prst="rect">
            <a:avLst/>
          </a:prstGeom>
        </p:spPr>
      </p:pic>
      <p:pic>
        <p:nvPicPr>
          <p:cNvPr id="6" name="Picture 5"/>
          <p:cNvPicPr>
            <a:picLocks noChangeAspect="1"/>
          </p:cNvPicPr>
          <p:nvPr/>
        </p:nvPicPr>
        <p:blipFill>
          <a:blip r:embed="rId3"/>
          <a:stretch>
            <a:fillRect/>
          </a:stretch>
        </p:blipFill>
        <p:spPr>
          <a:xfrm>
            <a:off x="2242839" y="4519749"/>
            <a:ext cx="1735823" cy="1881051"/>
          </a:xfrm>
          <a:prstGeom prst="rect">
            <a:avLst/>
          </a:prstGeom>
        </p:spPr>
      </p:pic>
    </p:spTree>
    <p:extLst>
      <p:ext uri="{BB962C8B-B14F-4D97-AF65-F5344CB8AC3E}">
        <p14:creationId xmlns:p14="http://schemas.microsoft.com/office/powerpoint/2010/main" val="2397343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600" y="1078172"/>
            <a:ext cx="8825659" cy="706964"/>
          </a:xfrm>
        </p:spPr>
        <p:txBody>
          <a:bodyPr/>
          <a:lstStyle/>
          <a:p>
            <a:pPr algn="ctr"/>
            <a:r>
              <a:rPr lang="fa-IR" sz="6000" b="1" dirty="0" smtClean="0">
                <a:cs typeface="B Nazanin" panose="00000400000000000000" pitchFamily="2" charset="-78"/>
              </a:rPr>
              <a:t>چاقی</a:t>
            </a:r>
            <a:endParaRPr lang="fa-IR" b="1" dirty="0">
              <a:cs typeface="B Nazanin" panose="00000400000000000000" pitchFamily="2" charset="-78"/>
            </a:endParaRPr>
          </a:p>
        </p:txBody>
      </p:sp>
      <p:pic>
        <p:nvPicPr>
          <p:cNvPr id="4" name="Content Placeholder 3"/>
          <p:cNvPicPr>
            <a:picLocks noGrp="1" noChangeAspect="1"/>
          </p:cNvPicPr>
          <p:nvPr>
            <p:ph idx="1"/>
          </p:nvPr>
        </p:nvPicPr>
        <p:blipFill>
          <a:blip r:embed="rId2">
            <a:lum bright="-20000" contrast="40000"/>
          </a:blip>
          <a:stretch>
            <a:fillRect/>
          </a:stretch>
        </p:blipFill>
        <p:spPr>
          <a:xfrm>
            <a:off x="2299063" y="2609287"/>
            <a:ext cx="9685038" cy="3856828"/>
          </a:xfrm>
          <a:prstGeom prst="rect">
            <a:avLst/>
          </a:prstGeom>
        </p:spPr>
      </p:pic>
      <p:pic>
        <p:nvPicPr>
          <p:cNvPr id="5" name="Picture 4"/>
          <p:cNvPicPr>
            <a:picLocks noChangeAspect="1"/>
          </p:cNvPicPr>
          <p:nvPr/>
        </p:nvPicPr>
        <p:blipFill>
          <a:blip r:embed="rId3"/>
          <a:stretch>
            <a:fillRect/>
          </a:stretch>
        </p:blipFill>
        <p:spPr>
          <a:xfrm>
            <a:off x="195942" y="3073582"/>
            <a:ext cx="2272938" cy="1968681"/>
          </a:xfrm>
          <a:prstGeom prst="rect">
            <a:avLst/>
          </a:prstGeom>
        </p:spPr>
      </p:pic>
    </p:spTree>
    <p:extLst>
      <p:ext uri="{BB962C8B-B14F-4D97-AF65-F5344CB8AC3E}">
        <p14:creationId xmlns:p14="http://schemas.microsoft.com/office/powerpoint/2010/main" val="3698508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anose="00000400000000000000" pitchFamily="2" charset="-78"/>
              </a:rPr>
              <a:t>عوارض رژیم های غذایی غلط برای کاهش وزن</a:t>
            </a:r>
          </a:p>
        </p:txBody>
      </p:sp>
      <p:sp>
        <p:nvSpPr>
          <p:cNvPr id="3" name="Content Placeholder 2"/>
          <p:cNvSpPr>
            <a:spLocks noGrp="1"/>
          </p:cNvSpPr>
          <p:nvPr>
            <p:ph idx="1"/>
          </p:nvPr>
        </p:nvSpPr>
        <p:spPr>
          <a:xfrm>
            <a:off x="1154954" y="2390502"/>
            <a:ext cx="10855234" cy="4258491"/>
          </a:xfrm>
        </p:spPr>
        <p:txBody>
          <a:bodyPr/>
          <a:lstStyle/>
          <a:p>
            <a:pPr>
              <a:lnSpc>
                <a:spcPct val="150000"/>
              </a:lnSpc>
            </a:pPr>
            <a:r>
              <a:rPr lang="fa-IR" sz="2000" dirty="0">
                <a:cs typeface="B Nazanin" panose="00000400000000000000" pitchFamily="2" charset="-78"/>
              </a:rPr>
              <a:t>رژیم غذایی که با حذف کردن وعده های غذایی و یا </a:t>
            </a:r>
            <a:r>
              <a:rPr lang="fa-IR" sz="2000" dirty="0" err="1">
                <a:cs typeface="B Nazanin" panose="00000400000000000000" pitchFamily="2" charset="-78"/>
              </a:rPr>
              <a:t>ناشتایی</a:t>
            </a:r>
            <a:r>
              <a:rPr lang="fa-IR" sz="2000" dirty="0">
                <a:cs typeface="B Nazanin" panose="00000400000000000000" pitchFamily="2" charset="-78"/>
              </a:rPr>
              <a:t> همراه باشد منجر به کاهش وزن سریع میشود که اساساً به علت کاهش آب بدن و توده عضلانی است.</a:t>
            </a:r>
          </a:p>
          <a:p>
            <a:pPr>
              <a:lnSpc>
                <a:spcPct val="150000"/>
              </a:lnSpc>
            </a:pPr>
            <a:r>
              <a:rPr lang="fa-IR" sz="2000" dirty="0">
                <a:cs typeface="B Nazanin" panose="00000400000000000000" pitchFamily="2" charset="-78"/>
              </a:rPr>
              <a:t>در دوره بلوغ این گونه رژیم های غذایی غلط برای کاهش وزن، علاوه بر اختلال رشد، کمبودهای تغذیهای، اختلالات قاعدگی در دختران، ضعف و خستگی، گیجی، افسردگی، تحریک پذیری، یبوست، نداشتن تمرکز حواس و </a:t>
            </a:r>
            <a:r>
              <a:rPr lang="fa-IR" sz="2000" dirty="0" err="1">
                <a:cs typeface="B Nazanin" panose="00000400000000000000" pitchFamily="2" charset="-78"/>
              </a:rPr>
              <a:t>اشكال</a:t>
            </a:r>
            <a:r>
              <a:rPr lang="fa-IR" sz="2000" dirty="0">
                <a:cs typeface="B Nazanin" panose="00000400000000000000" pitchFamily="2" charset="-78"/>
              </a:rPr>
              <a:t> در خوابیدن را به دنبال دارد. تنفس بدبو، ریزش مو و </a:t>
            </a:r>
            <a:r>
              <a:rPr lang="fa-IR" sz="2000" dirty="0" err="1">
                <a:cs typeface="B Nazanin" panose="00000400000000000000" pitchFamily="2" charset="-78"/>
              </a:rPr>
              <a:t>خشكی</a:t>
            </a:r>
            <a:r>
              <a:rPr lang="fa-IR" sz="2000" dirty="0">
                <a:cs typeface="B Nazanin" panose="00000400000000000000" pitchFamily="2" charset="-78"/>
              </a:rPr>
              <a:t> پوست از عوارض رژیم های غذایی با محدودیت شدید کالری است. افزایش خطر ابتلا به سنگ کیسه صفرا نیز از عوارض جدیتر اینگونه رژیم های غذایی است</a:t>
            </a:r>
          </a:p>
          <a:p>
            <a:pPr>
              <a:lnSpc>
                <a:spcPct val="150000"/>
              </a:lnSpc>
            </a:pPr>
            <a:r>
              <a:rPr lang="fa-IR" sz="2000" dirty="0">
                <a:cs typeface="B Nazanin" panose="00000400000000000000" pitchFamily="2" charset="-78"/>
              </a:rPr>
              <a:t>متأسفانه تأخیر رشد و تأخیر در بلوغ جنسی در اثر دریافت ناکافی غذا با کوتاه قدی غیر قابل جبران نمود مییابد که در اثر کمبود مواد مغذی بویژه </a:t>
            </a:r>
            <a:r>
              <a:rPr lang="fa-IR" sz="2000" dirty="0" err="1">
                <a:cs typeface="B Nazanin" panose="00000400000000000000" pitchFamily="2" charset="-78"/>
              </a:rPr>
              <a:t>ریزمغذی</a:t>
            </a:r>
            <a:r>
              <a:rPr lang="fa-IR" sz="2000" dirty="0">
                <a:cs typeface="B Nazanin" panose="00000400000000000000" pitchFamily="2" charset="-78"/>
              </a:rPr>
              <a:t> ها ایجاد میشود.</a:t>
            </a:r>
          </a:p>
          <a:p>
            <a:endParaRPr lang="fa-IR" dirty="0"/>
          </a:p>
        </p:txBody>
      </p:sp>
    </p:spTree>
    <p:extLst>
      <p:ext uri="{BB962C8B-B14F-4D97-AF65-F5344CB8AC3E}">
        <p14:creationId xmlns:p14="http://schemas.microsoft.com/office/powerpoint/2010/main" val="1702243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1221" y="2132331"/>
            <a:ext cx="8825659" cy="3416300"/>
          </a:xfrm>
        </p:spPr>
        <p:txBody>
          <a:bodyPr>
            <a:normAutofit/>
          </a:bodyPr>
          <a:lstStyle/>
          <a:p>
            <a:pPr marL="0" indent="0" algn="ctr">
              <a:buNone/>
            </a:pPr>
            <a:r>
              <a:rPr lang="fa-IR" sz="6000" dirty="0" smtClean="0">
                <a:cs typeface="B Nazanin" panose="00000400000000000000" pitchFamily="2" charset="-78"/>
              </a:rPr>
              <a:t>تغذیه در دوران بلوغ</a:t>
            </a:r>
            <a:endParaRPr lang="fa-IR" sz="6000" dirty="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3276067" y="3461658"/>
            <a:ext cx="4835966" cy="2677886"/>
          </a:xfrm>
          <a:prstGeom prst="rect">
            <a:avLst/>
          </a:prstGeom>
        </p:spPr>
      </p:pic>
    </p:spTree>
    <p:extLst>
      <p:ext uri="{BB962C8B-B14F-4D97-AF65-F5344CB8AC3E}">
        <p14:creationId xmlns:p14="http://schemas.microsoft.com/office/powerpoint/2010/main" val="3471923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lum bright="-20000" contrast="40000"/>
          </a:blip>
          <a:stretch>
            <a:fillRect/>
          </a:stretch>
        </p:blipFill>
        <p:spPr>
          <a:xfrm>
            <a:off x="901336" y="2341374"/>
            <a:ext cx="10259637" cy="2607272"/>
          </a:xfrm>
          <a:prstGeom prst="rect">
            <a:avLst/>
          </a:prstGeom>
        </p:spPr>
      </p:pic>
      <p:pic>
        <p:nvPicPr>
          <p:cNvPr id="5" name="Picture 4"/>
          <p:cNvPicPr>
            <a:picLocks noChangeAspect="1"/>
          </p:cNvPicPr>
          <p:nvPr/>
        </p:nvPicPr>
        <p:blipFill>
          <a:blip r:embed="rId3"/>
          <a:stretch>
            <a:fillRect/>
          </a:stretch>
        </p:blipFill>
        <p:spPr>
          <a:xfrm>
            <a:off x="643890" y="4778829"/>
            <a:ext cx="3170464" cy="1775460"/>
          </a:xfrm>
          <a:prstGeom prst="rect">
            <a:avLst/>
          </a:prstGeom>
        </p:spPr>
      </p:pic>
    </p:spTree>
    <p:extLst>
      <p:ext uri="{BB962C8B-B14F-4D97-AF65-F5344CB8AC3E}">
        <p14:creationId xmlns:p14="http://schemas.microsoft.com/office/powerpoint/2010/main" val="2993263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5400" b="1" dirty="0" smtClean="0">
                <a:cs typeface="B Nazanin" panose="00000400000000000000" pitchFamily="2" charset="-78"/>
              </a:rPr>
              <a:t>مقدمه</a:t>
            </a:r>
            <a:endParaRPr lang="fa-IR" sz="5400" b="1" dirty="0">
              <a:cs typeface="B Nazanin" panose="00000400000000000000" pitchFamily="2" charset="-78"/>
            </a:endParaRPr>
          </a:p>
        </p:txBody>
      </p:sp>
      <p:sp>
        <p:nvSpPr>
          <p:cNvPr id="3" name="Content Placeholder 2"/>
          <p:cNvSpPr>
            <a:spLocks noGrp="1"/>
          </p:cNvSpPr>
          <p:nvPr>
            <p:ph idx="1"/>
          </p:nvPr>
        </p:nvSpPr>
        <p:spPr>
          <a:xfrm>
            <a:off x="470263" y="2459809"/>
            <a:ext cx="10960327" cy="3416300"/>
          </a:xfrm>
        </p:spPr>
        <p:txBody>
          <a:bodyPr/>
          <a:lstStyle/>
          <a:p>
            <a:pPr algn="just">
              <a:lnSpc>
                <a:spcPct val="150000"/>
              </a:lnSpc>
            </a:pPr>
            <a:r>
              <a:rPr lang="fa-IR" sz="2400" dirty="0">
                <a:cs typeface="B Nazanin" panose="00000400000000000000" pitchFamily="2" charset="-78"/>
              </a:rPr>
              <a:t>غذاها از مواد مغذی </a:t>
            </a:r>
            <a:r>
              <a:rPr lang="fa-IR" sz="2400" dirty="0" err="1">
                <a:cs typeface="B Nazanin" panose="00000400000000000000" pitchFamily="2" charset="-78"/>
              </a:rPr>
              <a:t>تشكیل</a:t>
            </a:r>
            <a:r>
              <a:rPr lang="fa-IR" sz="2400" dirty="0">
                <a:cs typeface="B Nazanin" panose="00000400000000000000" pitchFamily="2" charset="-78"/>
              </a:rPr>
              <a:t> شده </a:t>
            </a:r>
            <a:r>
              <a:rPr lang="fa-IR" sz="2400" dirty="0" err="1">
                <a:cs typeface="B Nazanin" panose="00000400000000000000" pitchFamily="2" charset="-78"/>
              </a:rPr>
              <a:t>اند</a:t>
            </a:r>
            <a:r>
              <a:rPr lang="fa-IR" sz="2400" dirty="0">
                <a:cs typeface="B Nazanin" panose="00000400000000000000" pitchFamily="2" charset="-78"/>
              </a:rPr>
              <a:t> و تغذیه صحیح یعنی خوردن غذای کافی و مناسب و دریافت مقدار لازم و کافی از هر یک از این مواد مغذی که برای حفظ سلامت به طور روزانه </a:t>
            </a:r>
            <a:r>
              <a:rPr lang="fa-IR" sz="2400" dirty="0" err="1">
                <a:cs typeface="B Nazanin" panose="00000400000000000000" pitchFamily="2" charset="-78"/>
              </a:rPr>
              <a:t>لازمند</a:t>
            </a:r>
            <a:r>
              <a:rPr lang="fa-IR" sz="2400" dirty="0">
                <a:cs typeface="B Nazanin" panose="00000400000000000000" pitchFamily="2" charset="-78"/>
              </a:rPr>
              <a:t>. این نیازها </a:t>
            </a:r>
            <a:r>
              <a:rPr lang="fa-IR" sz="2400" dirty="0" err="1">
                <a:cs typeface="B Nazanin" panose="00000400000000000000" pitchFamily="2" charset="-78"/>
              </a:rPr>
              <a:t>باتوجه</a:t>
            </a:r>
            <a:r>
              <a:rPr lang="fa-IR" sz="2400" dirty="0">
                <a:cs typeface="B Nazanin" panose="00000400000000000000" pitchFamily="2" charset="-78"/>
              </a:rPr>
              <a:t> به شرایط جسمی، محیطی و فردی متفاوتند و براساس سن، جنس، شرایط فیزیولوژیک، اندازه بدن و میزان فعالیت فرد تعیین میشوند.</a:t>
            </a:r>
          </a:p>
          <a:p>
            <a:endParaRPr lang="fa-IR" dirty="0"/>
          </a:p>
        </p:txBody>
      </p:sp>
      <p:pic>
        <p:nvPicPr>
          <p:cNvPr id="4" name="Picture 3"/>
          <p:cNvPicPr>
            <a:picLocks noChangeAspect="1"/>
          </p:cNvPicPr>
          <p:nvPr/>
        </p:nvPicPr>
        <p:blipFill>
          <a:blip r:embed="rId2"/>
          <a:stretch>
            <a:fillRect/>
          </a:stretch>
        </p:blipFill>
        <p:spPr>
          <a:xfrm>
            <a:off x="765946" y="4382179"/>
            <a:ext cx="2143125" cy="2143125"/>
          </a:xfrm>
          <a:prstGeom prst="rect">
            <a:avLst/>
          </a:prstGeom>
        </p:spPr>
      </p:pic>
    </p:spTree>
    <p:extLst>
      <p:ext uri="{BB962C8B-B14F-4D97-AF65-F5344CB8AC3E}">
        <p14:creationId xmlns:p14="http://schemas.microsoft.com/office/powerpoint/2010/main" val="940327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208800"/>
            <a:ext cx="8825659" cy="706964"/>
          </a:xfrm>
        </p:spPr>
        <p:txBody>
          <a:bodyPr/>
          <a:lstStyle/>
          <a:p>
            <a:pPr algn="ctr"/>
            <a:r>
              <a:rPr lang="fa-IR" sz="4400" b="1" dirty="0">
                <a:cs typeface="B Nazanin" panose="00000400000000000000" pitchFamily="2" charset="-78"/>
              </a:rPr>
              <a:t>تغییرات </a:t>
            </a:r>
            <a:r>
              <a:rPr lang="fa-IR" sz="4400" b="1" dirty="0" err="1">
                <a:cs typeface="B Nazanin" panose="00000400000000000000" pitchFamily="2" charset="-78"/>
              </a:rPr>
              <a:t>فیزیولوژیك</a:t>
            </a:r>
            <a:r>
              <a:rPr lang="fa-IR" sz="4400" b="1" dirty="0">
                <a:cs typeface="B Nazanin" panose="00000400000000000000" pitchFamily="2" charset="-78"/>
              </a:rPr>
              <a:t/>
            </a:r>
            <a:br>
              <a:rPr lang="fa-IR" sz="4400" b="1" dirty="0">
                <a:cs typeface="B Nazanin" panose="00000400000000000000" pitchFamily="2" charset="-78"/>
              </a:rPr>
            </a:br>
            <a:endParaRPr lang="fa-IR" sz="4400" b="1" dirty="0">
              <a:cs typeface="B Nazanin" panose="00000400000000000000" pitchFamily="2" charset="-78"/>
            </a:endParaRPr>
          </a:p>
        </p:txBody>
      </p:sp>
      <p:sp>
        <p:nvSpPr>
          <p:cNvPr id="3" name="Content Placeholder 2"/>
          <p:cNvSpPr>
            <a:spLocks noGrp="1"/>
          </p:cNvSpPr>
          <p:nvPr>
            <p:ph idx="1"/>
          </p:nvPr>
        </p:nvSpPr>
        <p:spPr>
          <a:xfrm>
            <a:off x="705395" y="2485935"/>
            <a:ext cx="10659882" cy="3416300"/>
          </a:xfrm>
        </p:spPr>
        <p:txBody>
          <a:bodyPr/>
          <a:lstStyle/>
          <a:p>
            <a:pPr algn="just">
              <a:lnSpc>
                <a:spcPct val="150000"/>
              </a:lnSpc>
            </a:pPr>
            <a:r>
              <a:rPr lang="fa-IR" sz="2400" dirty="0">
                <a:cs typeface="B Nazanin" panose="00000400000000000000" pitchFamily="2" charset="-78"/>
              </a:rPr>
              <a:t>بلوغ دورهای از رشد و </a:t>
            </a:r>
            <a:r>
              <a:rPr lang="fa-IR" sz="2400" dirty="0" err="1">
                <a:cs typeface="B Nazanin" panose="00000400000000000000" pitchFamily="2" charset="-78"/>
              </a:rPr>
              <a:t>تكامل</a:t>
            </a:r>
            <a:r>
              <a:rPr lang="fa-IR" sz="2400" dirty="0">
                <a:cs typeface="B Nazanin" panose="00000400000000000000" pitchFamily="2" charset="-78"/>
              </a:rPr>
              <a:t> سریع میباشد که در آن دانش آموز از لحاظ </a:t>
            </a:r>
            <a:r>
              <a:rPr lang="fa-IR" sz="2400" dirty="0" err="1">
                <a:cs typeface="B Nazanin" panose="00000400000000000000" pitchFamily="2" charset="-78"/>
              </a:rPr>
              <a:t>فیزیكی</a:t>
            </a:r>
            <a:r>
              <a:rPr lang="fa-IR" sz="2400" dirty="0">
                <a:cs typeface="B Nazanin" panose="00000400000000000000" pitchFamily="2" charset="-78"/>
              </a:rPr>
              <a:t> بالغ شده و توانایی تولید مثل را پیدا میکند. به طور کلی دختران زودتر از پسران وارد مرحله بلوغ میشوند. </a:t>
            </a:r>
            <a:r>
              <a:rPr lang="fa-IR" sz="2400" dirty="0" err="1">
                <a:cs typeface="B Nazanin" panose="00000400000000000000" pitchFamily="2" charset="-78"/>
              </a:rPr>
              <a:t>منارك</a:t>
            </a:r>
            <a:r>
              <a:rPr lang="fa-IR" sz="2400" dirty="0">
                <a:cs typeface="B Nazanin" panose="00000400000000000000" pitchFamily="2" charset="-78"/>
              </a:rPr>
              <a:t> (شروع قاعدگی)اغلب به عنوان علامت بلوغ در دختران در نظر گرفته میشود. قاعدگی به طور متوسط در سن 12.5 سالگی اتفاق میافتد. با این حال شروع آن میتواند بین سنین 9 تا 17 سالگی باشد.</a:t>
            </a:r>
          </a:p>
          <a:p>
            <a:endParaRPr lang="fa-IR" dirty="0"/>
          </a:p>
        </p:txBody>
      </p:sp>
    </p:spTree>
    <p:extLst>
      <p:ext uri="{BB962C8B-B14F-4D97-AF65-F5344CB8AC3E}">
        <p14:creationId xmlns:p14="http://schemas.microsoft.com/office/powerpoint/2010/main" val="4237711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800" b="1" dirty="0" smtClean="0">
                <a:cs typeface="B Nazanin" panose="00000400000000000000" pitchFamily="2" charset="-78"/>
              </a:rPr>
              <a:t>رشد قدی</a:t>
            </a:r>
            <a:endParaRPr lang="fa-IR" sz="4800" b="1" dirty="0">
              <a:cs typeface="B Nazanin" panose="00000400000000000000" pitchFamily="2" charset="-78"/>
            </a:endParaRPr>
          </a:p>
        </p:txBody>
      </p:sp>
      <p:sp>
        <p:nvSpPr>
          <p:cNvPr id="3" name="Content Placeholder 2"/>
          <p:cNvSpPr>
            <a:spLocks noGrp="1"/>
          </p:cNvSpPr>
          <p:nvPr>
            <p:ph idx="1"/>
          </p:nvPr>
        </p:nvSpPr>
        <p:spPr>
          <a:xfrm>
            <a:off x="509452" y="2224677"/>
            <a:ext cx="10868297" cy="3416300"/>
          </a:xfrm>
        </p:spPr>
        <p:txBody>
          <a:bodyPr>
            <a:normAutofit/>
          </a:bodyPr>
          <a:lstStyle/>
          <a:p>
            <a:pPr algn="just">
              <a:lnSpc>
                <a:spcPct val="150000"/>
              </a:lnSpc>
            </a:pPr>
            <a:r>
              <a:rPr lang="fa-IR" sz="2800" dirty="0">
                <a:cs typeface="B Nazanin" panose="00000400000000000000" pitchFamily="2" charset="-78"/>
              </a:rPr>
              <a:t>در شروع دوره بلوغ (10 سالگی در دختران و 12 سالگی در پسران)، دختران و پسران در حدود 84 % قد مورد انتظار خود را بدست آورده </a:t>
            </a:r>
            <a:r>
              <a:rPr lang="fa-IR" sz="2800" dirty="0" err="1">
                <a:cs typeface="B Nazanin" panose="00000400000000000000" pitchFamily="2" charset="-78"/>
              </a:rPr>
              <a:t>اند</a:t>
            </a:r>
            <a:r>
              <a:rPr lang="fa-IR" sz="2800" dirty="0">
                <a:cs typeface="B Nazanin" panose="00000400000000000000" pitchFamily="2" charset="-78"/>
              </a:rPr>
              <a:t>. پس از آن دختران در سن 13 سالگی و پسران در سن 15 سالگی به 95 % قد مورد انتظار خود دست یافته </a:t>
            </a:r>
            <a:r>
              <a:rPr lang="fa-IR" sz="2800" dirty="0" err="1">
                <a:cs typeface="B Nazanin" panose="00000400000000000000" pitchFamily="2" charset="-78"/>
              </a:rPr>
              <a:t>اند</a:t>
            </a:r>
            <a:r>
              <a:rPr lang="fa-IR" sz="2800" dirty="0">
                <a:cs typeface="B Nazanin" panose="00000400000000000000" pitchFamily="2" charset="-78"/>
              </a:rPr>
              <a:t>. در طول دوران بلوغ میزان افزایش قد دخترها در حدود 15 سانتی متر است. در پسران حداکثر رشد قدی در حدود 14سالگی اتفاق میافتد. در دوره بلوغ پسرها به طور متوسط 20 سانتی متر افزایش قد دارند.</a:t>
            </a:r>
          </a:p>
          <a:p>
            <a:endParaRPr lang="fa-IR" dirty="0"/>
          </a:p>
        </p:txBody>
      </p:sp>
    </p:spTree>
    <p:extLst>
      <p:ext uri="{BB962C8B-B14F-4D97-AF65-F5344CB8AC3E}">
        <p14:creationId xmlns:p14="http://schemas.microsoft.com/office/powerpoint/2010/main" val="3231978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5400" b="1" dirty="0" smtClean="0">
                <a:cs typeface="B Nazanin" panose="00000400000000000000" pitchFamily="2" charset="-78"/>
              </a:rPr>
              <a:t>رشد وزنی</a:t>
            </a:r>
            <a:endParaRPr lang="fa-IR" sz="5400" b="1" dirty="0">
              <a:cs typeface="B Nazanin" panose="00000400000000000000" pitchFamily="2" charset="-78"/>
            </a:endParaRPr>
          </a:p>
        </p:txBody>
      </p:sp>
      <p:sp>
        <p:nvSpPr>
          <p:cNvPr id="3" name="Content Placeholder 2"/>
          <p:cNvSpPr>
            <a:spLocks noGrp="1"/>
          </p:cNvSpPr>
          <p:nvPr>
            <p:ph idx="1"/>
          </p:nvPr>
        </p:nvSpPr>
        <p:spPr>
          <a:xfrm>
            <a:off x="653144" y="2316117"/>
            <a:ext cx="10750732" cy="3416300"/>
          </a:xfrm>
        </p:spPr>
        <p:txBody>
          <a:bodyPr/>
          <a:lstStyle/>
          <a:p>
            <a:pPr algn="just">
              <a:lnSpc>
                <a:spcPct val="150000"/>
              </a:lnSpc>
            </a:pPr>
            <a:r>
              <a:rPr lang="fa-IR" sz="2800" dirty="0">
                <a:cs typeface="B Nazanin" panose="00000400000000000000" pitchFamily="2" charset="-78"/>
              </a:rPr>
              <a:t>میزان افزایش وزن در دوره بلوغ به موازات افزایش قد میباشد. از سن 10 تا 17 سالگی دخترها به طور متوسط 15 کیلوگرم افزایش وزن دارند که معادل 42 درصد وزن آنها در بزرگسالی است. در همین مدت، پسرها به طور متوسط حدود 20 کیلوگرم افزایش وزن دارند که معادل 51 درصد وزن آنها در بزرگسالی است.</a:t>
            </a:r>
          </a:p>
          <a:p>
            <a:endParaRPr lang="fa-IR" dirty="0"/>
          </a:p>
        </p:txBody>
      </p:sp>
    </p:spTree>
    <p:extLst>
      <p:ext uri="{BB962C8B-B14F-4D97-AF65-F5344CB8AC3E}">
        <p14:creationId xmlns:p14="http://schemas.microsoft.com/office/powerpoint/2010/main" val="3486637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800" b="1" dirty="0" smtClean="0">
                <a:cs typeface="B Nazanin" panose="00000400000000000000" pitchFamily="2" charset="-78"/>
              </a:rPr>
              <a:t>نیازهای تغذیه ای در دوران بلوغ</a:t>
            </a:r>
            <a:endParaRPr lang="fa-IR" sz="4800" b="1" dirty="0">
              <a:cs typeface="B Nazanin" panose="00000400000000000000" pitchFamily="2" charset="-78"/>
            </a:endParaRPr>
          </a:p>
        </p:txBody>
      </p:sp>
      <p:pic>
        <p:nvPicPr>
          <p:cNvPr id="4" name="Content Placeholder 3"/>
          <p:cNvPicPr>
            <a:picLocks noGrp="1" noChangeAspect="1"/>
          </p:cNvPicPr>
          <p:nvPr>
            <p:ph idx="1"/>
          </p:nvPr>
        </p:nvPicPr>
        <p:blipFill>
          <a:blip r:embed="rId2">
            <a:lum bright="-20000" contrast="40000"/>
          </a:blip>
          <a:stretch>
            <a:fillRect/>
          </a:stretch>
        </p:blipFill>
        <p:spPr>
          <a:xfrm>
            <a:off x="1154954" y="2344393"/>
            <a:ext cx="10318502" cy="2787643"/>
          </a:xfrm>
          <a:prstGeom prst="rect">
            <a:avLst/>
          </a:prstGeom>
        </p:spPr>
      </p:pic>
      <p:pic>
        <p:nvPicPr>
          <p:cNvPr id="5" name="Picture 4"/>
          <p:cNvPicPr>
            <a:picLocks noChangeAspect="1"/>
          </p:cNvPicPr>
          <p:nvPr/>
        </p:nvPicPr>
        <p:blipFill>
          <a:blip r:embed="rId3"/>
          <a:stretch>
            <a:fillRect/>
          </a:stretch>
        </p:blipFill>
        <p:spPr>
          <a:xfrm>
            <a:off x="493123" y="4663440"/>
            <a:ext cx="3381332" cy="1941981"/>
          </a:xfrm>
          <a:prstGeom prst="rect">
            <a:avLst/>
          </a:prstGeom>
        </p:spPr>
      </p:pic>
    </p:spTree>
    <p:extLst>
      <p:ext uri="{BB962C8B-B14F-4D97-AF65-F5344CB8AC3E}">
        <p14:creationId xmlns:p14="http://schemas.microsoft.com/office/powerpoint/2010/main" val="3069773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lum bright="-20000" contrast="40000"/>
          </a:blip>
          <a:stretch>
            <a:fillRect/>
          </a:stretch>
        </p:blipFill>
        <p:spPr>
          <a:xfrm>
            <a:off x="679269" y="1358537"/>
            <a:ext cx="10789919" cy="5251269"/>
          </a:xfrm>
          <a:prstGeom prst="rect">
            <a:avLst/>
          </a:prstGeom>
        </p:spPr>
      </p:pic>
    </p:spTree>
    <p:extLst>
      <p:ext uri="{BB962C8B-B14F-4D97-AF65-F5344CB8AC3E}">
        <p14:creationId xmlns:p14="http://schemas.microsoft.com/office/powerpoint/2010/main" val="1165400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lum bright="-20000" contrast="40000"/>
          </a:blip>
          <a:stretch>
            <a:fillRect/>
          </a:stretch>
        </p:blipFill>
        <p:spPr>
          <a:xfrm>
            <a:off x="705394" y="2317376"/>
            <a:ext cx="10654913" cy="2698106"/>
          </a:xfrm>
          <a:prstGeom prst="rect">
            <a:avLst/>
          </a:prstGeom>
        </p:spPr>
      </p:pic>
      <p:pic>
        <p:nvPicPr>
          <p:cNvPr id="5" name="Picture 4"/>
          <p:cNvPicPr>
            <a:picLocks noChangeAspect="1"/>
          </p:cNvPicPr>
          <p:nvPr/>
        </p:nvPicPr>
        <p:blipFill>
          <a:blip r:embed="rId3"/>
          <a:stretch>
            <a:fillRect/>
          </a:stretch>
        </p:blipFill>
        <p:spPr>
          <a:xfrm>
            <a:off x="476249" y="4638878"/>
            <a:ext cx="2671899" cy="2028214"/>
          </a:xfrm>
          <a:prstGeom prst="rect">
            <a:avLst/>
          </a:prstGeom>
        </p:spPr>
      </p:pic>
    </p:spTree>
    <p:extLst>
      <p:ext uri="{BB962C8B-B14F-4D97-AF65-F5344CB8AC3E}">
        <p14:creationId xmlns:p14="http://schemas.microsoft.com/office/powerpoint/2010/main" val="2769894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anose="00000400000000000000" pitchFamily="2" charset="-78"/>
              </a:rPr>
              <a:t>ارزیابی وضعیت تغذیه در نوجوانی</a:t>
            </a:r>
          </a:p>
        </p:txBody>
      </p:sp>
      <p:sp>
        <p:nvSpPr>
          <p:cNvPr id="3" name="Content Placeholder 2"/>
          <p:cNvSpPr>
            <a:spLocks noGrp="1"/>
          </p:cNvSpPr>
          <p:nvPr>
            <p:ph idx="1"/>
          </p:nvPr>
        </p:nvSpPr>
        <p:spPr>
          <a:xfrm>
            <a:off x="535577" y="2590437"/>
            <a:ext cx="10894423" cy="3416300"/>
          </a:xfrm>
        </p:spPr>
        <p:txBody>
          <a:bodyPr/>
          <a:lstStyle/>
          <a:p>
            <a:pPr algn="just">
              <a:lnSpc>
                <a:spcPct val="150000"/>
              </a:lnSpc>
            </a:pPr>
            <a:r>
              <a:rPr lang="fa-IR" sz="2400" dirty="0">
                <a:cs typeface="B Nazanin" panose="00000400000000000000" pitchFamily="2" charset="-78"/>
              </a:rPr>
              <a:t>بهترین و </a:t>
            </a:r>
            <a:r>
              <a:rPr lang="fa-IR" sz="2400" dirty="0" err="1">
                <a:cs typeface="B Nazanin" panose="00000400000000000000" pitchFamily="2" charset="-78"/>
              </a:rPr>
              <a:t>حساسترین</a:t>
            </a:r>
            <a:r>
              <a:rPr lang="fa-IR" sz="2400" dirty="0">
                <a:cs typeface="B Nazanin" panose="00000400000000000000" pitchFamily="2" charset="-78"/>
              </a:rPr>
              <a:t> راه برای ارزیابی وضعیت تغذیهای در دوره بلوغ، پایش رشد است. با اندازه گیری قد و محاسبه </a:t>
            </a:r>
            <a:r>
              <a:rPr lang="en-US" sz="2400" dirty="0">
                <a:cs typeface="B Nazanin" panose="00000400000000000000" pitchFamily="2" charset="-78"/>
              </a:rPr>
              <a:t>BMI </a:t>
            </a:r>
            <a:r>
              <a:rPr lang="fa-IR" sz="2400" dirty="0">
                <a:cs typeface="B Nazanin" panose="00000400000000000000" pitchFamily="2" charset="-78"/>
              </a:rPr>
              <a:t>و ثبت آن بر منحنی رشد استاندارد، به همان طریقی که در بخش پایش رشد گفته شد، میتوان وضعیت تغذیه و رشد نوجوانان را ارزیابی نمود.</a:t>
            </a:r>
          </a:p>
          <a:p>
            <a:endParaRPr lang="fa-IR" dirty="0"/>
          </a:p>
        </p:txBody>
      </p:sp>
    </p:spTree>
    <p:extLst>
      <p:ext uri="{BB962C8B-B14F-4D97-AF65-F5344CB8AC3E}">
        <p14:creationId xmlns:p14="http://schemas.microsoft.com/office/powerpoint/2010/main" val="288082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4" name="Content Placeholder 2"/>
          <p:cNvSpPr txBox="1">
            <a:spLocks/>
          </p:cNvSpPr>
          <p:nvPr/>
        </p:nvSpPr>
        <p:spPr>
          <a:xfrm>
            <a:off x="209006" y="2063930"/>
            <a:ext cx="11115865" cy="4650377"/>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150000"/>
              </a:lnSpc>
              <a:buFont typeface="Wingdings 3" charset="2"/>
              <a:buNone/>
            </a:pPr>
            <a:r>
              <a:rPr lang="fa-IR" sz="3200" b="1" dirty="0" smtClean="0">
                <a:cs typeface="B Nazanin" panose="00000400000000000000" pitchFamily="2" charset="-78"/>
              </a:rPr>
              <a:t>انرژی</a:t>
            </a:r>
            <a:endParaRPr lang="fa-IR" sz="2400" b="1" dirty="0" smtClean="0">
              <a:cs typeface="B Nazanin" panose="00000400000000000000" pitchFamily="2" charset="-78"/>
            </a:endParaRPr>
          </a:p>
          <a:p>
            <a:pPr>
              <a:lnSpc>
                <a:spcPct val="150000"/>
              </a:lnSpc>
            </a:pPr>
            <a:r>
              <a:rPr lang="fa-IR" sz="2400" dirty="0" smtClean="0">
                <a:cs typeface="B Nazanin" panose="00000400000000000000" pitchFamily="2" charset="-78"/>
              </a:rPr>
              <a:t>نیاز به انرژی در نوجوانان در سنین بلوغ به دلیل متفاوت بودن سرعت رشد و میزان فعالیت جسمی متفاوت است. نیاز به انرژی در پسران نوجوان زیادتر است زیرا افزایش سرعت رشد پسران بیشتر بوده و عضلات آنان بیشتر از دختران است.</a:t>
            </a:r>
          </a:p>
          <a:p>
            <a:pPr marL="0" indent="0" algn="ctr">
              <a:lnSpc>
                <a:spcPct val="150000"/>
              </a:lnSpc>
              <a:buFont typeface="Wingdings 3" charset="2"/>
              <a:buNone/>
            </a:pPr>
            <a:r>
              <a:rPr lang="fa-IR" sz="2800" b="1" dirty="0" err="1" smtClean="0">
                <a:cs typeface="B Nazanin" panose="00000400000000000000" pitchFamily="2" charset="-78"/>
              </a:rPr>
              <a:t>ویتامینها</a:t>
            </a:r>
            <a:r>
              <a:rPr lang="fa-IR" sz="2800" b="1" dirty="0" smtClean="0">
                <a:cs typeface="B Nazanin" panose="00000400000000000000" pitchFamily="2" charset="-78"/>
              </a:rPr>
              <a:t> و املاح</a:t>
            </a:r>
          </a:p>
          <a:p>
            <a:pPr>
              <a:lnSpc>
                <a:spcPct val="150000"/>
              </a:lnSpc>
            </a:pPr>
            <a:r>
              <a:rPr lang="fa-IR" sz="2400" dirty="0" smtClean="0">
                <a:cs typeface="B Nazanin" panose="00000400000000000000" pitchFamily="2" charset="-78"/>
              </a:rPr>
              <a:t>نوجوانان باید با مصرف روزانه پنج گروه اصلی غذایی </a:t>
            </a:r>
            <a:r>
              <a:rPr lang="fa-IR" sz="2400" dirty="0" err="1" smtClean="0">
                <a:cs typeface="B Nazanin" panose="00000400000000000000" pitchFamily="2" charset="-78"/>
              </a:rPr>
              <a:t>ویتامینها</a:t>
            </a:r>
            <a:r>
              <a:rPr lang="fa-IR" sz="2400" dirty="0" smtClean="0">
                <a:cs typeface="B Nazanin" panose="00000400000000000000" pitchFamily="2" charset="-78"/>
              </a:rPr>
              <a:t> و املاح مورد نیاز خود را تأمین نمایند. کمبود برخی </a:t>
            </a:r>
            <a:r>
              <a:rPr lang="fa-IR" sz="2400" dirty="0" err="1" smtClean="0">
                <a:cs typeface="B Nazanin" panose="00000400000000000000" pitchFamily="2" charset="-78"/>
              </a:rPr>
              <a:t>ویتامینها</a:t>
            </a:r>
            <a:r>
              <a:rPr lang="fa-IR" sz="2400" dirty="0" smtClean="0">
                <a:cs typeface="B Nazanin" panose="00000400000000000000" pitchFamily="2" charset="-78"/>
              </a:rPr>
              <a:t> و املاح از جمله ویتامین </a:t>
            </a:r>
            <a:r>
              <a:rPr lang="en-US" sz="2400" dirty="0" smtClean="0">
                <a:cs typeface="B Nazanin" panose="00000400000000000000" pitchFamily="2" charset="-78"/>
              </a:rPr>
              <a:t>A </a:t>
            </a:r>
            <a:r>
              <a:rPr lang="fa-IR" sz="2400" dirty="0" smtClean="0">
                <a:cs typeface="B Nazanin" panose="00000400000000000000" pitchFamily="2" charset="-78"/>
              </a:rPr>
              <a:t>و </a:t>
            </a:r>
            <a:r>
              <a:rPr lang="en-US" sz="2400" dirty="0" smtClean="0">
                <a:cs typeface="B Nazanin" panose="00000400000000000000" pitchFamily="2" charset="-78"/>
              </a:rPr>
              <a:t>D ، </a:t>
            </a:r>
            <a:r>
              <a:rPr lang="fa-IR" sz="2400" dirty="0" smtClean="0">
                <a:cs typeface="B Nazanin" panose="00000400000000000000" pitchFamily="2" charset="-78"/>
              </a:rPr>
              <a:t>آهن، روی و کلسیم در نوجوانان بویژه دختران نوجوان شایعتر است.</a:t>
            </a:r>
            <a:endParaRPr lang="fa-IR" sz="2400" dirty="0">
              <a:cs typeface="B Nazanin" panose="00000400000000000000" pitchFamily="2" charset="-78"/>
            </a:endParaRPr>
          </a:p>
        </p:txBody>
      </p:sp>
    </p:spTree>
    <p:extLst>
      <p:ext uri="{BB962C8B-B14F-4D97-AF65-F5344CB8AC3E}">
        <p14:creationId xmlns:p14="http://schemas.microsoft.com/office/powerpoint/2010/main" val="3945896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anose="00000400000000000000" pitchFamily="2" charset="-78"/>
              </a:rPr>
              <a:t>شاخصهای ارزشیابی وضعیت رشد دانش آموزان</a:t>
            </a:r>
          </a:p>
        </p:txBody>
      </p:sp>
      <p:sp>
        <p:nvSpPr>
          <p:cNvPr id="4" name="Content Placeholder 2"/>
          <p:cNvSpPr>
            <a:spLocks noGrp="1"/>
          </p:cNvSpPr>
          <p:nvPr>
            <p:ph idx="1"/>
          </p:nvPr>
        </p:nvSpPr>
        <p:spPr>
          <a:xfrm>
            <a:off x="836024" y="2538184"/>
            <a:ext cx="10816636" cy="3927929"/>
          </a:xfrm>
        </p:spPr>
        <p:txBody>
          <a:bodyPr>
            <a:normAutofit fontScale="92500"/>
          </a:bodyPr>
          <a:lstStyle/>
          <a:p>
            <a:pPr marL="0" indent="0" algn="ctr">
              <a:buNone/>
            </a:pPr>
            <a:r>
              <a:rPr lang="fa-IR" sz="3200" b="1" dirty="0" smtClean="0">
                <a:cs typeface="B Nazanin" panose="00000400000000000000" pitchFamily="2" charset="-78"/>
              </a:rPr>
              <a:t>1.شاخص </a:t>
            </a:r>
            <a:r>
              <a:rPr lang="fa-IR" sz="3200" b="1" dirty="0">
                <a:cs typeface="B Nazanin" panose="00000400000000000000" pitchFamily="2" charset="-78"/>
              </a:rPr>
              <a:t>قد برای </a:t>
            </a:r>
            <a:r>
              <a:rPr lang="fa-IR" sz="3200" b="1" dirty="0" smtClean="0">
                <a:cs typeface="B Nazanin" panose="00000400000000000000" pitchFamily="2" charset="-78"/>
              </a:rPr>
              <a:t>سن</a:t>
            </a:r>
          </a:p>
          <a:p>
            <a:pPr algn="just">
              <a:lnSpc>
                <a:spcPct val="150000"/>
              </a:lnSpc>
              <a:buFont typeface="Wingdings" panose="05000000000000000000" pitchFamily="2" charset="2"/>
              <a:buChar char="q"/>
            </a:pPr>
            <a:r>
              <a:rPr lang="fa-IR" sz="2400" dirty="0">
                <a:cs typeface="B Nazanin" panose="00000400000000000000" pitchFamily="2" charset="-78"/>
              </a:rPr>
              <a:t>رشد قدی تحت تأثیر عامل ارث و نحوه تغذیه میباشد</a:t>
            </a:r>
            <a:r>
              <a:rPr lang="fa-IR" sz="2400" dirty="0" smtClean="0">
                <a:cs typeface="B Nazanin" panose="00000400000000000000" pitchFamily="2" charset="-78"/>
              </a:rPr>
              <a:t>.</a:t>
            </a:r>
          </a:p>
          <a:p>
            <a:pPr algn="just">
              <a:lnSpc>
                <a:spcPct val="150000"/>
              </a:lnSpc>
              <a:buFont typeface="Wingdings" panose="05000000000000000000" pitchFamily="2" charset="2"/>
              <a:buChar char="q"/>
            </a:pPr>
            <a:r>
              <a:rPr lang="fa-IR" sz="2400" dirty="0" err="1">
                <a:cs typeface="B Nazanin" panose="00000400000000000000" pitchFamily="2" charset="-78"/>
              </a:rPr>
              <a:t>سوءتغذیه</a:t>
            </a:r>
            <a:r>
              <a:rPr lang="fa-IR" sz="2400" dirty="0">
                <a:cs typeface="B Nazanin" panose="00000400000000000000" pitchFamily="2" charset="-78"/>
              </a:rPr>
              <a:t> در طی دوران رشد میتواند </a:t>
            </a:r>
            <a:r>
              <a:rPr lang="fa-IR" sz="2400" dirty="0" smtClean="0">
                <a:cs typeface="B Nazanin" panose="00000400000000000000" pitchFamily="2" charset="-78"/>
              </a:rPr>
              <a:t>مانع رسیدن </a:t>
            </a:r>
            <a:r>
              <a:rPr lang="fa-IR" sz="2400" dirty="0">
                <a:cs typeface="B Nazanin" panose="00000400000000000000" pitchFamily="2" charset="-78"/>
              </a:rPr>
              <a:t>فرد به رشد قدی مطلوب شود</a:t>
            </a:r>
            <a:r>
              <a:rPr lang="fa-IR" sz="2400" dirty="0" smtClean="0">
                <a:cs typeface="B Nazanin" panose="00000400000000000000" pitchFamily="2" charset="-78"/>
              </a:rPr>
              <a:t>.</a:t>
            </a:r>
          </a:p>
          <a:p>
            <a:pPr algn="just">
              <a:lnSpc>
                <a:spcPct val="150000"/>
              </a:lnSpc>
              <a:buFont typeface="Wingdings" panose="05000000000000000000" pitchFamily="2" charset="2"/>
              <a:buChar char="q"/>
            </a:pPr>
            <a:r>
              <a:rPr lang="fa-IR" sz="2400" dirty="0">
                <a:cs typeface="B Nazanin" panose="00000400000000000000" pitchFamily="2" charset="-78"/>
              </a:rPr>
              <a:t>کوتاه قدی </a:t>
            </a:r>
            <a:r>
              <a:rPr lang="fa-IR" sz="2400" dirty="0" smtClean="0">
                <a:cs typeface="B Nazanin" panose="00000400000000000000" pitchFamily="2" charset="-78"/>
              </a:rPr>
              <a:t>تغذیه ای </a:t>
            </a:r>
            <a:r>
              <a:rPr lang="fa-IR" sz="2400" dirty="0">
                <a:cs typeface="B Nazanin" panose="00000400000000000000" pitchFamily="2" charset="-78"/>
              </a:rPr>
              <a:t>با </a:t>
            </a:r>
            <a:r>
              <a:rPr lang="fa-IR" sz="2400" dirty="0" smtClean="0">
                <a:cs typeface="B Nazanin" panose="00000400000000000000" pitchFamily="2" charset="-78"/>
              </a:rPr>
              <a:t>اندازه گیری </a:t>
            </a:r>
            <a:r>
              <a:rPr lang="fa-IR" sz="2400" dirty="0">
                <a:cs typeface="B Nazanin" panose="00000400000000000000" pitchFamily="2" charset="-78"/>
              </a:rPr>
              <a:t>قد </a:t>
            </a:r>
            <a:r>
              <a:rPr lang="fa-IR" sz="2400" dirty="0" smtClean="0">
                <a:cs typeface="B Nazanin" panose="00000400000000000000" pitchFamily="2" charset="-78"/>
              </a:rPr>
              <a:t>دانش آموز </a:t>
            </a:r>
            <a:r>
              <a:rPr lang="fa-IR" sz="2400" dirty="0">
                <a:cs typeface="B Nazanin" panose="00000400000000000000" pitchFamily="2" charset="-78"/>
              </a:rPr>
              <a:t>و مقایسه آن با استاندارد </a:t>
            </a:r>
            <a:r>
              <a:rPr lang="fa-IR" sz="2400" dirty="0" smtClean="0">
                <a:cs typeface="B Nazanin" panose="00000400000000000000" pitchFamily="2" charset="-78"/>
              </a:rPr>
              <a:t>تعیین میشود</a:t>
            </a:r>
            <a:r>
              <a:rPr lang="fa-IR" sz="2400" dirty="0">
                <a:cs typeface="B Nazanin" panose="00000400000000000000" pitchFamily="2" charset="-78"/>
              </a:rPr>
              <a:t>. این شاخص نشان دهنده </a:t>
            </a:r>
            <a:r>
              <a:rPr lang="fa-IR" sz="2400" dirty="0" err="1">
                <a:cs typeface="B Nazanin" panose="00000400000000000000" pitchFamily="2" charset="-78"/>
              </a:rPr>
              <a:t>سوءتغذیه</a:t>
            </a:r>
            <a:r>
              <a:rPr lang="fa-IR" sz="2400" dirty="0">
                <a:cs typeface="B Nazanin" panose="00000400000000000000" pitchFamily="2" charset="-78"/>
              </a:rPr>
              <a:t> مزمن و طولانی مدت است و نشان میدهد که </a:t>
            </a:r>
            <a:r>
              <a:rPr lang="fa-IR" sz="2400" dirty="0" smtClean="0">
                <a:cs typeface="B Nazanin" panose="00000400000000000000" pitchFamily="2" charset="-78"/>
              </a:rPr>
              <a:t>دانش آموز </a:t>
            </a:r>
            <a:r>
              <a:rPr lang="fa-IR" sz="2400" dirty="0">
                <a:cs typeface="B Nazanin" panose="00000400000000000000" pitchFamily="2" charset="-78"/>
              </a:rPr>
              <a:t>در دوران قبلی </a:t>
            </a:r>
            <a:r>
              <a:rPr lang="fa-IR" sz="2400" dirty="0" smtClean="0">
                <a:cs typeface="B Nazanin" panose="00000400000000000000" pitchFamily="2" charset="-78"/>
              </a:rPr>
              <a:t>زندگی خود </a:t>
            </a:r>
            <a:r>
              <a:rPr lang="fa-IR" sz="2400" dirty="0">
                <a:cs typeface="B Nazanin" panose="00000400000000000000" pitchFamily="2" charset="-78"/>
              </a:rPr>
              <a:t>از تغذیه مناسب برخوردار نبوده است؛ تا حدی که رشد قدی که معمولاً در دراز مدت تحت تأثیر قرار میگیرد، </a:t>
            </a:r>
            <a:r>
              <a:rPr lang="fa-IR" sz="2400" dirty="0" smtClean="0">
                <a:cs typeface="B Nazanin" panose="00000400000000000000" pitchFamily="2" charset="-78"/>
              </a:rPr>
              <a:t>مختل شده </a:t>
            </a:r>
            <a:r>
              <a:rPr lang="fa-IR" sz="2400" dirty="0">
                <a:cs typeface="B Nazanin" panose="00000400000000000000" pitchFamily="2" charset="-78"/>
              </a:rPr>
              <a:t>است.</a:t>
            </a:r>
          </a:p>
        </p:txBody>
      </p:sp>
    </p:spTree>
    <p:extLst>
      <p:ext uri="{BB962C8B-B14F-4D97-AF65-F5344CB8AC3E}">
        <p14:creationId xmlns:p14="http://schemas.microsoft.com/office/powerpoint/2010/main" val="3733400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3"/>
          <p:cNvPicPr>
            <a:picLocks noChangeAspect="1"/>
          </p:cNvPicPr>
          <p:nvPr/>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1476590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400" b="1" dirty="0" smtClean="0">
                <a:cs typeface="B Nazanin" panose="00000400000000000000" pitchFamily="2" charset="-78"/>
              </a:rPr>
              <a:t>میان وعده ها</a:t>
            </a:r>
            <a:endParaRPr lang="fa-IR" sz="4400" b="1" dirty="0">
              <a:cs typeface="B Nazanin" panose="00000400000000000000" pitchFamily="2" charset="-78"/>
            </a:endParaRPr>
          </a:p>
        </p:txBody>
      </p:sp>
      <p:sp>
        <p:nvSpPr>
          <p:cNvPr id="3" name="Content Placeholder 2"/>
          <p:cNvSpPr>
            <a:spLocks noGrp="1"/>
          </p:cNvSpPr>
          <p:nvPr>
            <p:ph idx="1"/>
          </p:nvPr>
        </p:nvSpPr>
        <p:spPr>
          <a:xfrm>
            <a:off x="502919" y="2133237"/>
            <a:ext cx="11351623" cy="3416300"/>
          </a:xfrm>
        </p:spPr>
        <p:txBody>
          <a:bodyPr>
            <a:normAutofit fontScale="92500"/>
          </a:bodyPr>
          <a:lstStyle/>
          <a:p>
            <a:pPr>
              <a:lnSpc>
                <a:spcPct val="150000"/>
              </a:lnSpc>
            </a:pPr>
            <a:r>
              <a:rPr lang="fa-IR" sz="2400" dirty="0">
                <a:cs typeface="B Nazanin" panose="00000400000000000000" pitchFamily="2" charset="-78"/>
              </a:rPr>
              <a:t>دانش آموزان علاوه بر سه وعده غذایی اصلی به میان وعده نیز نیاز دارند. در این سنین دانش آموزان باید برای </a:t>
            </a:r>
            <a:r>
              <a:rPr lang="fa-IR" sz="2400" dirty="0" err="1">
                <a:cs typeface="B Nazanin" panose="00000400000000000000" pitchFamily="2" charset="-78"/>
              </a:rPr>
              <a:t>نگهداشتن</a:t>
            </a:r>
            <a:r>
              <a:rPr lang="fa-IR" sz="2400" dirty="0">
                <a:cs typeface="B Nazanin" panose="00000400000000000000" pitchFamily="2" charset="-78"/>
              </a:rPr>
              <a:t> غلظت قند خون در حد طبیعی، هر 4 تا 6 ساعت غذا بخورند تا فعالیت سیستم عصبی و </a:t>
            </a:r>
            <a:r>
              <a:rPr lang="fa-IR" sz="2400" dirty="0" err="1">
                <a:cs typeface="B Nazanin" panose="00000400000000000000" pitchFamily="2" charset="-78"/>
              </a:rPr>
              <a:t>عملكرد</a:t>
            </a:r>
            <a:r>
              <a:rPr lang="fa-IR" sz="2400" dirty="0">
                <a:cs typeface="B Nazanin" panose="00000400000000000000" pitchFamily="2" charset="-78"/>
              </a:rPr>
              <a:t> مغز در حد مطلوب باقی بماند.</a:t>
            </a:r>
          </a:p>
          <a:p>
            <a:pPr>
              <a:lnSpc>
                <a:spcPct val="150000"/>
              </a:lnSpc>
            </a:pPr>
            <a:r>
              <a:rPr lang="fa-IR" sz="2400" dirty="0">
                <a:cs typeface="B Nazanin" panose="00000400000000000000" pitchFamily="2" charset="-78"/>
              </a:rPr>
              <a:t>ارزش غذایی میان وعده ها باید در نظر گرفته شود. موادی چون </a:t>
            </a:r>
            <a:r>
              <a:rPr lang="fa-IR" sz="2400" dirty="0" err="1">
                <a:cs typeface="B Nazanin" panose="00000400000000000000" pitchFamily="2" charset="-78"/>
              </a:rPr>
              <a:t>چیپس</a:t>
            </a:r>
            <a:r>
              <a:rPr lang="fa-IR" sz="2400" dirty="0">
                <a:cs typeface="B Nazanin" panose="00000400000000000000" pitchFamily="2" charset="-78"/>
              </a:rPr>
              <a:t>، غلات حجیم شده ارزش غذایی کمی دارند. استفاده از انجیر خشک، توت خشک، بادام، پسته، گردو، برگه زردآلو و انواع میوهها نظیر سیب، پرتقال، نارنگی، هلو، زردآلو، لیمو شیرین و... </a:t>
            </a:r>
            <a:r>
              <a:rPr lang="fa-IR" sz="2400" dirty="0" err="1">
                <a:cs typeface="B Nazanin" panose="00000400000000000000" pitchFamily="2" charset="-78"/>
              </a:rPr>
              <a:t>سبزیجاتی</a:t>
            </a:r>
            <a:r>
              <a:rPr lang="fa-IR" sz="2400" dirty="0">
                <a:cs typeface="B Nazanin" panose="00000400000000000000" pitchFamily="2" charset="-78"/>
              </a:rPr>
              <a:t> نظیر هویج، کاهو، خیار و ساندویچ </a:t>
            </a:r>
            <a:r>
              <a:rPr lang="fa-IR" sz="2400" dirty="0" err="1">
                <a:cs typeface="B Nazanin" panose="00000400000000000000" pitchFamily="2" charset="-78"/>
              </a:rPr>
              <a:t>هایی</a:t>
            </a:r>
            <a:r>
              <a:rPr lang="fa-IR" sz="2400" dirty="0">
                <a:cs typeface="B Nazanin" panose="00000400000000000000" pitchFamily="2" charset="-78"/>
              </a:rPr>
              <a:t> مانند نان و پنیر و سبزی، انواع کوکو و کتلت، نان و پنیر و </a:t>
            </a:r>
            <a:r>
              <a:rPr lang="fa-IR" sz="2400" dirty="0" err="1">
                <a:cs typeface="B Nazanin" panose="00000400000000000000" pitchFamily="2" charset="-78"/>
              </a:rPr>
              <a:t>خرما،میتواند</a:t>
            </a:r>
            <a:r>
              <a:rPr lang="fa-IR" sz="2400" dirty="0">
                <a:cs typeface="B Nazanin" panose="00000400000000000000" pitchFamily="2" charset="-78"/>
              </a:rPr>
              <a:t> به عنوان میان وعده در برنامه غذایی دانش آموزان قرار گیرد.</a:t>
            </a:r>
          </a:p>
          <a:p>
            <a:endParaRPr lang="fa-IR" dirty="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502919" y="4923881"/>
            <a:ext cx="2705100" cy="1685925"/>
          </a:xfrm>
          <a:prstGeom prst="rect">
            <a:avLst/>
          </a:prstGeom>
        </p:spPr>
      </p:pic>
    </p:spTree>
    <p:extLst>
      <p:ext uri="{BB962C8B-B14F-4D97-AF65-F5344CB8AC3E}">
        <p14:creationId xmlns:p14="http://schemas.microsoft.com/office/powerpoint/2010/main" val="2493215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010" y="2587366"/>
            <a:ext cx="8825659" cy="706964"/>
          </a:xfrm>
        </p:spPr>
        <p:txBody>
          <a:bodyPr/>
          <a:lstStyle/>
          <a:p>
            <a:pPr algn="r"/>
            <a:r>
              <a:rPr lang="fa-IR" b="1" dirty="0" smtClean="0">
                <a:solidFill>
                  <a:schemeClr val="tx1"/>
                </a:solidFill>
                <a:cs typeface="B Nazanin" panose="00000400000000000000" pitchFamily="2" charset="-78"/>
              </a:rPr>
              <a:t>2. شاخص </a:t>
            </a:r>
            <a:r>
              <a:rPr lang="fa-IR" b="1" dirty="0">
                <a:solidFill>
                  <a:schemeClr val="tx1"/>
                </a:solidFill>
                <a:cs typeface="B Nazanin" panose="00000400000000000000" pitchFamily="2" charset="-78"/>
              </a:rPr>
              <a:t>نمایه توده بدنی برای سن</a:t>
            </a:r>
            <a:br>
              <a:rPr lang="fa-IR" b="1" dirty="0">
                <a:solidFill>
                  <a:schemeClr val="tx1"/>
                </a:solidFill>
                <a:cs typeface="B Nazanin" panose="00000400000000000000" pitchFamily="2" charset="-78"/>
              </a:rPr>
            </a:br>
            <a:endParaRPr lang="fa-IR" b="1" dirty="0">
              <a:solidFill>
                <a:schemeClr val="tx1"/>
              </a:solidFill>
              <a:cs typeface="B Nazanin" panose="000004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2309570" y="3920562"/>
            <a:ext cx="6334293" cy="1670449"/>
          </a:xfrm>
          <a:prstGeom prst="rect">
            <a:avLst/>
          </a:prstGeom>
        </p:spPr>
      </p:pic>
    </p:spTree>
    <p:extLst>
      <p:ext uri="{BB962C8B-B14F-4D97-AF65-F5344CB8AC3E}">
        <p14:creationId xmlns:p14="http://schemas.microsoft.com/office/powerpoint/2010/main" val="1722920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3"/>
          <p:cNvPicPr>
            <a:picLocks noChangeAspect="1"/>
          </p:cNvPicPr>
          <p:nvPr/>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626709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a:cs typeface="B Nazanin" panose="00000400000000000000" pitchFamily="2" charset="-78"/>
              </a:rPr>
              <a:t>عوارض ناشی از کم خونی فقر آهن در دانش آموزان</a:t>
            </a:r>
          </a:p>
        </p:txBody>
      </p:sp>
      <p:sp>
        <p:nvSpPr>
          <p:cNvPr id="3" name="Content Placeholder 2"/>
          <p:cNvSpPr>
            <a:spLocks noGrp="1"/>
          </p:cNvSpPr>
          <p:nvPr>
            <p:ph idx="1"/>
          </p:nvPr>
        </p:nvSpPr>
        <p:spPr>
          <a:xfrm>
            <a:off x="444137" y="2289992"/>
            <a:ext cx="11247120" cy="3416300"/>
          </a:xfrm>
        </p:spPr>
        <p:txBody>
          <a:bodyPr>
            <a:noAutofit/>
          </a:bodyPr>
          <a:lstStyle/>
          <a:p>
            <a:pPr>
              <a:lnSpc>
                <a:spcPct val="150000"/>
              </a:lnSpc>
            </a:pPr>
            <a:r>
              <a:rPr lang="fa-IR" sz="2800" dirty="0">
                <a:cs typeface="B Nazanin" panose="00000400000000000000" pitchFamily="2" charset="-78"/>
              </a:rPr>
              <a:t>آهن کافی برای حفظ سلامت، رشد مطلوب و فراهم ساختن زمینه مناسب برای یادگیری در دوران تحصیلی ضروری است.</a:t>
            </a:r>
          </a:p>
          <a:p>
            <a:pPr>
              <a:lnSpc>
                <a:spcPct val="150000"/>
              </a:lnSpc>
            </a:pPr>
            <a:r>
              <a:rPr lang="fa-IR" sz="2800" dirty="0">
                <a:cs typeface="B Nazanin" panose="00000400000000000000" pitchFamily="2" charset="-78"/>
              </a:rPr>
              <a:t>دانش </a:t>
            </a:r>
            <a:r>
              <a:rPr lang="fa-IR" sz="2800" dirty="0" err="1">
                <a:cs typeface="B Nazanin" panose="00000400000000000000" pitchFamily="2" charset="-78"/>
              </a:rPr>
              <a:t>آموزانی</a:t>
            </a:r>
            <a:r>
              <a:rPr lang="fa-IR" sz="2800" dirty="0">
                <a:cs typeface="B Nazanin" panose="00000400000000000000" pitchFamily="2" charset="-78"/>
              </a:rPr>
              <a:t> که دچار </a:t>
            </a:r>
            <a:r>
              <a:rPr lang="fa-IR" sz="2800" dirty="0" err="1">
                <a:cs typeface="B Nazanin" panose="00000400000000000000" pitchFamily="2" charset="-78"/>
              </a:rPr>
              <a:t>کمخونی</a:t>
            </a:r>
            <a:r>
              <a:rPr lang="fa-IR" sz="2800" dirty="0">
                <a:cs typeface="B Nazanin" panose="00000400000000000000" pitchFamily="2" charset="-78"/>
              </a:rPr>
              <a:t> </a:t>
            </a:r>
            <a:r>
              <a:rPr lang="fa-IR" sz="2800" dirty="0" err="1">
                <a:cs typeface="B Nazanin" panose="00000400000000000000" pitchFamily="2" charset="-78"/>
              </a:rPr>
              <a:t>فقرآهن</a:t>
            </a:r>
            <a:r>
              <a:rPr lang="fa-IR" sz="2800" dirty="0">
                <a:cs typeface="B Nazanin" panose="00000400000000000000" pitchFamily="2" charset="-78"/>
              </a:rPr>
              <a:t> هستند، همیشه احساس خستگی و ضعف میکنند. در این افراد تغییرات رفتاری به صورت بی </a:t>
            </a:r>
            <a:r>
              <a:rPr lang="fa-IR" sz="2800" dirty="0" err="1">
                <a:cs typeface="B Nazanin" panose="00000400000000000000" pitchFamily="2" charset="-78"/>
              </a:rPr>
              <a:t>حوصلگی</a:t>
            </a:r>
            <a:r>
              <a:rPr lang="fa-IR" sz="2800" dirty="0">
                <a:cs typeface="B Nazanin" panose="00000400000000000000" pitchFamily="2" charset="-78"/>
              </a:rPr>
              <a:t> و بی تفاوتی مشاهده میشود. </a:t>
            </a:r>
            <a:r>
              <a:rPr lang="fa-IR" sz="2800" dirty="0" err="1">
                <a:cs typeface="B Nazanin" panose="00000400000000000000" pitchFamily="2" charset="-78"/>
              </a:rPr>
              <a:t>کمخونی</a:t>
            </a:r>
            <a:r>
              <a:rPr lang="fa-IR" sz="2800" dirty="0">
                <a:cs typeface="B Nazanin" panose="00000400000000000000" pitchFamily="2" charset="-78"/>
              </a:rPr>
              <a:t> </a:t>
            </a:r>
            <a:r>
              <a:rPr lang="fa-IR" sz="2800" dirty="0" err="1">
                <a:cs typeface="B Nazanin" panose="00000400000000000000" pitchFamily="2" charset="-78"/>
              </a:rPr>
              <a:t>فقرآهن</a:t>
            </a:r>
            <a:r>
              <a:rPr lang="fa-IR" sz="2800" dirty="0">
                <a:cs typeface="B Nazanin" panose="00000400000000000000" pitchFamily="2" charset="-78"/>
              </a:rPr>
              <a:t> به علت تأثیر بر قدرت یادگیری و کاهش آن، افت تحصیلی دانش آموزان را باعث میشود.</a:t>
            </a:r>
          </a:p>
          <a:p>
            <a:pPr>
              <a:lnSpc>
                <a:spcPct val="150000"/>
              </a:lnSpc>
            </a:pPr>
            <a:endParaRPr lang="fa-IR" sz="2800" dirty="0"/>
          </a:p>
        </p:txBody>
      </p:sp>
    </p:spTree>
    <p:extLst>
      <p:ext uri="{BB962C8B-B14F-4D97-AF65-F5344CB8AC3E}">
        <p14:creationId xmlns:p14="http://schemas.microsoft.com/office/powerpoint/2010/main" val="869952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400" b="1" dirty="0">
                <a:cs typeface="B Nazanin" panose="00000400000000000000" pitchFamily="2" charset="-78"/>
              </a:rPr>
              <a:t>آهن یاری در دختران دانش آموز</a:t>
            </a:r>
          </a:p>
        </p:txBody>
      </p:sp>
      <p:sp>
        <p:nvSpPr>
          <p:cNvPr id="3" name="Content Placeholder 2"/>
          <p:cNvSpPr>
            <a:spLocks noGrp="1"/>
          </p:cNvSpPr>
          <p:nvPr>
            <p:ph idx="1"/>
          </p:nvPr>
        </p:nvSpPr>
        <p:spPr>
          <a:xfrm>
            <a:off x="705394" y="2603500"/>
            <a:ext cx="10802983" cy="3416300"/>
          </a:xfrm>
        </p:spPr>
        <p:txBody>
          <a:bodyPr/>
          <a:lstStyle/>
          <a:p>
            <a:pPr algn="just">
              <a:lnSpc>
                <a:spcPct val="150000"/>
              </a:lnSpc>
            </a:pPr>
            <a:r>
              <a:rPr lang="fa-IR" sz="2800" dirty="0">
                <a:cs typeface="B Nazanin" panose="00000400000000000000" pitchFamily="2" charset="-78"/>
              </a:rPr>
              <a:t>با توجه به شیوع بالای </a:t>
            </a:r>
            <a:r>
              <a:rPr lang="fa-IR" sz="2800" dirty="0" err="1">
                <a:cs typeface="B Nazanin" panose="00000400000000000000" pitchFamily="2" charset="-78"/>
              </a:rPr>
              <a:t>کمخونی</a:t>
            </a:r>
            <a:r>
              <a:rPr lang="fa-IR" sz="2800" dirty="0">
                <a:cs typeface="B Nazanin" panose="00000400000000000000" pitchFamily="2" charset="-78"/>
              </a:rPr>
              <a:t> </a:t>
            </a:r>
            <a:r>
              <a:rPr lang="fa-IR" sz="2800" dirty="0" err="1">
                <a:cs typeface="B Nazanin" panose="00000400000000000000" pitchFamily="2" charset="-78"/>
              </a:rPr>
              <a:t>فقرآهن</a:t>
            </a:r>
            <a:r>
              <a:rPr lang="fa-IR" sz="2800" dirty="0">
                <a:cs typeface="B Nazanin" panose="00000400000000000000" pitchFamily="2" charset="-78"/>
              </a:rPr>
              <a:t> در دختران سنین بلوغ و برای پیشگیری و کنترل آن در این سنین لازم است کلیه دختران دبیرستانی در هر سال تحصیلی به مدت 16 هفته (4 ماه)، هر هفته یک عدد قرص آهن (</a:t>
            </a:r>
            <a:r>
              <a:rPr lang="fa-IR" sz="2800" dirty="0" err="1">
                <a:cs typeface="B Nazanin" panose="00000400000000000000" pitchFamily="2" charset="-78"/>
              </a:rPr>
              <a:t>فروس</a:t>
            </a:r>
            <a:r>
              <a:rPr lang="fa-IR" sz="2800" dirty="0">
                <a:cs typeface="B Nazanin" panose="00000400000000000000" pitchFamily="2" charset="-78"/>
              </a:rPr>
              <a:t> سولفات یا </a:t>
            </a:r>
            <a:r>
              <a:rPr lang="fa-IR" sz="2800" dirty="0" err="1">
                <a:cs typeface="B Nazanin" panose="00000400000000000000" pitchFamily="2" charset="-78"/>
              </a:rPr>
              <a:t>فروس</a:t>
            </a:r>
            <a:r>
              <a:rPr lang="fa-IR" sz="2800" dirty="0">
                <a:cs typeface="B Nazanin" panose="00000400000000000000" pitchFamily="2" charset="-78"/>
              </a:rPr>
              <a:t> </a:t>
            </a:r>
            <a:r>
              <a:rPr lang="fa-IR" sz="2800" dirty="0" err="1">
                <a:cs typeface="B Nazanin" panose="00000400000000000000" pitchFamily="2" charset="-78"/>
              </a:rPr>
              <a:t>فومارات</a:t>
            </a:r>
            <a:r>
              <a:rPr lang="fa-IR" sz="2800" dirty="0">
                <a:cs typeface="B Nazanin" panose="00000400000000000000" pitchFamily="2" charset="-78"/>
              </a:rPr>
              <a:t> یا </a:t>
            </a:r>
            <a:r>
              <a:rPr lang="fa-IR" sz="2800" dirty="0" err="1">
                <a:cs typeface="B Nazanin" panose="00000400000000000000" pitchFamily="2" charset="-78"/>
              </a:rPr>
              <a:t>فرفولیک</a:t>
            </a:r>
            <a:r>
              <a:rPr lang="fa-IR" sz="2800" dirty="0">
                <a:cs typeface="B Nazanin" panose="00000400000000000000" pitchFamily="2" charset="-78"/>
              </a:rPr>
              <a:t>)به صورت منظم مصرف کنند.</a:t>
            </a:r>
          </a:p>
          <a:p>
            <a:endParaRPr lang="fa-IR" dirty="0"/>
          </a:p>
        </p:txBody>
      </p:sp>
    </p:spTree>
    <p:extLst>
      <p:ext uri="{BB962C8B-B14F-4D97-AF65-F5344CB8AC3E}">
        <p14:creationId xmlns:p14="http://schemas.microsoft.com/office/powerpoint/2010/main" val="68418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4800" b="1" dirty="0" smtClean="0">
                <a:cs typeface="B Nazanin" panose="00000400000000000000" pitchFamily="2" charset="-78"/>
              </a:rPr>
              <a:t>نکات حایز اهمیت:</a:t>
            </a:r>
            <a:endParaRPr lang="fa-IR" sz="4800" b="1" dirty="0">
              <a:cs typeface="B Nazanin" panose="00000400000000000000" pitchFamily="2" charset="-78"/>
            </a:endParaRPr>
          </a:p>
        </p:txBody>
      </p:sp>
      <p:sp>
        <p:nvSpPr>
          <p:cNvPr id="3" name="Content Placeholder 2"/>
          <p:cNvSpPr>
            <a:spLocks noGrp="1"/>
          </p:cNvSpPr>
          <p:nvPr>
            <p:ph idx="1"/>
          </p:nvPr>
        </p:nvSpPr>
        <p:spPr>
          <a:xfrm>
            <a:off x="143691" y="2407556"/>
            <a:ext cx="11443653" cy="4241437"/>
          </a:xfrm>
        </p:spPr>
        <p:txBody>
          <a:bodyPr/>
          <a:lstStyle/>
          <a:p>
            <a:r>
              <a:rPr lang="fa-IR" sz="2000" dirty="0">
                <a:cs typeface="B Nazanin" panose="00000400000000000000" pitchFamily="2" charset="-78"/>
              </a:rPr>
              <a:t>انرژی و مواد مغذی مورد نیاز دانش آموزان در این سنین بستگی به اندازه بدن، سرعت رشد و میزان فعالیت آنها دارد. بنابراین یک الگوی غذایی </a:t>
            </a:r>
            <a:r>
              <a:rPr lang="fa-IR" sz="2000" dirty="0" err="1">
                <a:cs typeface="B Nazanin" panose="00000400000000000000" pitchFamily="2" charset="-78"/>
              </a:rPr>
              <a:t>یكسان</a:t>
            </a:r>
            <a:r>
              <a:rPr lang="fa-IR" sz="2000" dirty="0">
                <a:cs typeface="B Nazanin" panose="00000400000000000000" pitchFamily="2" charset="-78"/>
              </a:rPr>
              <a:t> برای دانش آموزان نمیتوان تعیین کرد.</a:t>
            </a:r>
          </a:p>
          <a:p>
            <a:r>
              <a:rPr lang="fa-IR" sz="2000" dirty="0">
                <a:cs typeface="B Nazanin" panose="00000400000000000000" pitchFamily="2" charset="-78"/>
              </a:rPr>
              <a:t>تشویق دانش آموزان به ورزش موجب سوختن کالری دریافتی روزانه، شادابی و جلوگیری از اضافه وزن و چاقی میشود.</a:t>
            </a:r>
          </a:p>
          <a:p>
            <a:r>
              <a:rPr lang="fa-IR" sz="2000" dirty="0">
                <a:cs typeface="B Nazanin" panose="00000400000000000000" pitchFamily="2" charset="-78"/>
              </a:rPr>
              <a:t>سرعت رشد دانش آموزان روز به روز در حال تغییر است بنابراین دریافت روزانه آنها از نظر انرژی و </a:t>
            </a:r>
            <a:r>
              <a:rPr lang="fa-IR" sz="2000" dirty="0" err="1">
                <a:cs typeface="B Nazanin" panose="00000400000000000000" pitchFamily="2" charset="-78"/>
              </a:rPr>
              <a:t>موادمغذی</a:t>
            </a:r>
            <a:r>
              <a:rPr lang="fa-IR" sz="2000" dirty="0">
                <a:cs typeface="B Nazanin" panose="00000400000000000000" pitchFamily="2" charset="-78"/>
              </a:rPr>
              <a:t> و به طور کلی مقدار غذای مصرفی آنها روز به روز تغییر میکند.</a:t>
            </a:r>
          </a:p>
          <a:p>
            <a:r>
              <a:rPr lang="fa-IR" sz="2000" dirty="0">
                <a:cs typeface="B Nazanin" panose="00000400000000000000" pitchFamily="2" charset="-78"/>
              </a:rPr>
              <a:t>سوء تغذیه در این دوران موجب کاهش سرعت رشد جسمی، کوتاه قدی و کاهش قدرت یادگیری میشود.</a:t>
            </a:r>
          </a:p>
          <a:p>
            <a:r>
              <a:rPr lang="fa-IR" sz="2000" dirty="0">
                <a:cs typeface="B Nazanin" panose="00000400000000000000" pitchFamily="2" charset="-78"/>
              </a:rPr>
              <a:t>دانش آموزان رفتارهای غذایی والدین را الگوی خود قرار میدهند. بنابراین امتناع والدین از خوردن برخی از غذاها موجب میشود که دانشآموزان نیز آن غذاها را هر چند که دارای ارزش غذایی بالایی باشند، نخورند.</a:t>
            </a:r>
          </a:p>
          <a:p>
            <a:endParaRPr lang="fa-IR" dirty="0"/>
          </a:p>
        </p:txBody>
      </p:sp>
    </p:spTree>
    <p:extLst>
      <p:ext uri="{BB962C8B-B14F-4D97-AF65-F5344CB8AC3E}">
        <p14:creationId xmlns:p14="http://schemas.microsoft.com/office/powerpoint/2010/main" val="2639523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lum bright="-20000" contrast="40000"/>
          </a:blip>
          <a:stretch>
            <a:fillRect/>
          </a:stretch>
        </p:blipFill>
        <p:spPr>
          <a:xfrm>
            <a:off x="1828800" y="2198550"/>
            <a:ext cx="9976612" cy="4293689"/>
          </a:xfrm>
          <a:prstGeom prst="rect">
            <a:avLst/>
          </a:prstGeom>
        </p:spPr>
      </p:pic>
      <p:pic>
        <p:nvPicPr>
          <p:cNvPr id="5" name="Picture 4"/>
          <p:cNvPicPr>
            <a:picLocks noChangeAspect="1"/>
          </p:cNvPicPr>
          <p:nvPr/>
        </p:nvPicPr>
        <p:blipFill>
          <a:blip r:embed="rId3"/>
          <a:stretch>
            <a:fillRect/>
          </a:stretch>
        </p:blipFill>
        <p:spPr>
          <a:xfrm>
            <a:off x="166504" y="2560320"/>
            <a:ext cx="1976900" cy="3294834"/>
          </a:xfrm>
          <a:prstGeom prst="rect">
            <a:avLst/>
          </a:prstGeom>
        </p:spPr>
      </p:pic>
    </p:spTree>
    <p:extLst>
      <p:ext uri="{BB962C8B-B14F-4D97-AF65-F5344CB8AC3E}">
        <p14:creationId xmlns:p14="http://schemas.microsoft.com/office/powerpoint/2010/main" val="3268280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156549"/>
            <a:ext cx="8825659" cy="706964"/>
          </a:xfrm>
        </p:spPr>
        <p:txBody>
          <a:bodyPr/>
          <a:lstStyle/>
          <a:p>
            <a:pPr algn="ctr"/>
            <a:r>
              <a:rPr lang="fa-IR" sz="4000" b="1" dirty="0">
                <a:cs typeface="B Nazanin" panose="00000400000000000000" pitchFamily="2" charset="-78"/>
              </a:rPr>
              <a:t>رفتار های تغذیه ای نامطلوب در دانش آموزان</a:t>
            </a:r>
            <a:br>
              <a:rPr lang="fa-IR" sz="4000" b="1" dirty="0">
                <a:cs typeface="B Nazanin" panose="00000400000000000000" pitchFamily="2" charset="-78"/>
              </a:rPr>
            </a:br>
            <a:endParaRPr lang="fa-IR" sz="4000" b="1" dirty="0">
              <a:cs typeface="B Nazanin" panose="00000400000000000000" pitchFamily="2" charset="-78"/>
            </a:endParaRPr>
          </a:p>
        </p:txBody>
      </p:sp>
      <p:sp>
        <p:nvSpPr>
          <p:cNvPr id="3" name="Content Placeholder 2"/>
          <p:cNvSpPr>
            <a:spLocks noGrp="1"/>
          </p:cNvSpPr>
          <p:nvPr>
            <p:ph idx="1"/>
          </p:nvPr>
        </p:nvSpPr>
        <p:spPr>
          <a:xfrm>
            <a:off x="2565742" y="2446745"/>
            <a:ext cx="8825659" cy="3967117"/>
          </a:xfrm>
        </p:spPr>
        <p:txBody>
          <a:bodyPr>
            <a:normAutofit/>
          </a:bodyPr>
          <a:lstStyle/>
          <a:p>
            <a:pPr>
              <a:lnSpc>
                <a:spcPct val="150000"/>
              </a:lnSpc>
            </a:pPr>
            <a:r>
              <a:rPr lang="fa-IR" sz="2000" b="1" dirty="0">
                <a:cs typeface="B Nazanin" panose="00000400000000000000" pitchFamily="2" charset="-78"/>
              </a:rPr>
              <a:t>- حذف وعده های غذایی به خصوص صبحانه</a:t>
            </a:r>
          </a:p>
          <a:p>
            <a:pPr>
              <a:lnSpc>
                <a:spcPct val="150000"/>
              </a:lnSpc>
            </a:pPr>
            <a:r>
              <a:rPr lang="fa-IR" sz="2000" b="1" dirty="0">
                <a:cs typeface="B Nazanin" panose="00000400000000000000" pitchFamily="2" charset="-78"/>
              </a:rPr>
              <a:t>- خودداری از مصرف گوشت، لبنیات و سبزیجات</a:t>
            </a:r>
          </a:p>
          <a:p>
            <a:pPr>
              <a:lnSpc>
                <a:spcPct val="150000"/>
              </a:lnSpc>
            </a:pPr>
            <a:r>
              <a:rPr lang="en-US" sz="2000" b="1" dirty="0">
                <a:cs typeface="B Nazanin" panose="00000400000000000000" pitchFamily="2" charset="-78"/>
              </a:rPr>
              <a:t>Fast Food - </a:t>
            </a:r>
            <a:r>
              <a:rPr lang="fa-IR" sz="2000" b="1" dirty="0">
                <a:cs typeface="B Nazanin" panose="00000400000000000000" pitchFamily="2" charset="-78"/>
              </a:rPr>
              <a:t>تمایل به مصرف غذاهای آماده </a:t>
            </a:r>
          </a:p>
          <a:p>
            <a:pPr>
              <a:lnSpc>
                <a:spcPct val="150000"/>
              </a:lnSpc>
            </a:pPr>
            <a:r>
              <a:rPr lang="fa-IR" sz="2000" b="1" dirty="0">
                <a:cs typeface="B Nazanin" panose="00000400000000000000" pitchFamily="2" charset="-78"/>
              </a:rPr>
              <a:t>- مصرف بی رویه تنقلات غذایی کم ارزش</a:t>
            </a:r>
          </a:p>
          <a:p>
            <a:pPr>
              <a:lnSpc>
                <a:spcPct val="150000"/>
              </a:lnSpc>
            </a:pPr>
            <a:r>
              <a:rPr lang="fa-IR" sz="2000" b="1" dirty="0">
                <a:cs typeface="B Nazanin" panose="00000400000000000000" pitchFamily="2" charset="-78"/>
              </a:rPr>
              <a:t>- </a:t>
            </a:r>
            <a:r>
              <a:rPr lang="fa-IR" sz="2000" b="1" dirty="0" err="1">
                <a:cs typeface="B Nazanin" panose="00000400000000000000" pitchFamily="2" charset="-78"/>
              </a:rPr>
              <a:t>پرخوری</a:t>
            </a:r>
            <a:r>
              <a:rPr lang="fa-IR" sz="2000" b="1" dirty="0">
                <a:cs typeface="B Nazanin" panose="00000400000000000000" pitchFamily="2" charset="-78"/>
              </a:rPr>
              <a:t> اضافه وزن و چاقی</a:t>
            </a:r>
          </a:p>
          <a:p>
            <a:pPr>
              <a:lnSpc>
                <a:spcPct val="150000"/>
              </a:lnSpc>
            </a:pPr>
            <a:r>
              <a:rPr lang="fa-IR" sz="2000" b="1" dirty="0">
                <a:cs typeface="B Nazanin" panose="00000400000000000000" pitchFamily="2" charset="-78"/>
              </a:rPr>
              <a:t>- استفاده از روش های غلط کنترل وزن</a:t>
            </a:r>
          </a:p>
          <a:p>
            <a:endParaRPr lang="fa-IR" dirty="0"/>
          </a:p>
        </p:txBody>
      </p:sp>
      <p:pic>
        <p:nvPicPr>
          <p:cNvPr id="4" name="Picture 3"/>
          <p:cNvPicPr>
            <a:picLocks noChangeAspect="1"/>
          </p:cNvPicPr>
          <p:nvPr/>
        </p:nvPicPr>
        <p:blipFill>
          <a:blip r:embed="rId2"/>
          <a:stretch>
            <a:fillRect/>
          </a:stretch>
        </p:blipFill>
        <p:spPr>
          <a:xfrm>
            <a:off x="1311708" y="2887449"/>
            <a:ext cx="3586863" cy="2618546"/>
          </a:xfrm>
          <a:prstGeom prst="rect">
            <a:avLst/>
          </a:prstGeom>
        </p:spPr>
      </p:pic>
    </p:spTree>
    <p:extLst>
      <p:ext uri="{BB962C8B-B14F-4D97-AF65-F5344CB8AC3E}">
        <p14:creationId xmlns:p14="http://schemas.microsoft.com/office/powerpoint/2010/main" val="1956028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130424"/>
            <a:ext cx="8825659" cy="706964"/>
          </a:xfrm>
        </p:spPr>
        <p:txBody>
          <a:bodyPr/>
          <a:lstStyle/>
          <a:p>
            <a:pPr algn="ctr"/>
            <a:r>
              <a:rPr lang="fa-IR" b="1" dirty="0">
                <a:cs typeface="B Nazanin" panose="00000400000000000000" pitchFamily="2" charset="-78"/>
              </a:rPr>
              <a:t>حذف وعده های غذایی به خصوص صبحانه</a:t>
            </a:r>
            <a:br>
              <a:rPr lang="fa-IR" b="1" dirty="0">
                <a:cs typeface="B Nazanin" panose="00000400000000000000" pitchFamily="2" charset="-78"/>
              </a:rPr>
            </a:br>
            <a:endParaRPr lang="fa-IR" b="1" dirty="0">
              <a:cs typeface="B Nazanin" panose="00000400000000000000" pitchFamily="2" charset="-78"/>
            </a:endParaRPr>
          </a:p>
        </p:txBody>
      </p:sp>
      <p:pic>
        <p:nvPicPr>
          <p:cNvPr id="5" name="Picture 4"/>
          <p:cNvPicPr>
            <a:picLocks noChangeAspect="1"/>
          </p:cNvPicPr>
          <p:nvPr/>
        </p:nvPicPr>
        <p:blipFill>
          <a:blip r:embed="rId2"/>
          <a:stretch>
            <a:fillRect/>
          </a:stretch>
        </p:blipFill>
        <p:spPr>
          <a:xfrm>
            <a:off x="849067" y="2439682"/>
            <a:ext cx="10467739" cy="3869678"/>
          </a:xfrm>
          <a:prstGeom prst="rect">
            <a:avLst/>
          </a:prstGeom>
        </p:spPr>
      </p:pic>
      <p:sp>
        <p:nvSpPr>
          <p:cNvPr id="8" name="Curved Right Arrow 7"/>
          <p:cNvSpPr/>
          <p:nvPr/>
        </p:nvSpPr>
        <p:spPr>
          <a:xfrm>
            <a:off x="5551715" y="3317965"/>
            <a:ext cx="248194" cy="4310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Tree>
    <p:extLst>
      <p:ext uri="{BB962C8B-B14F-4D97-AF65-F5344CB8AC3E}">
        <p14:creationId xmlns:p14="http://schemas.microsoft.com/office/powerpoint/2010/main" val="2431624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4142" y="1104297"/>
            <a:ext cx="8825659" cy="706964"/>
          </a:xfrm>
        </p:spPr>
        <p:txBody>
          <a:bodyPr/>
          <a:lstStyle/>
          <a:p>
            <a:pPr algn="ctr"/>
            <a:r>
              <a:rPr lang="fa-IR" b="1" dirty="0">
                <a:cs typeface="B Nazanin" panose="00000400000000000000" pitchFamily="2" charset="-78"/>
              </a:rPr>
              <a:t>بهانه دانش آموزان برای نخوردن صبحانه</a:t>
            </a:r>
            <a:br>
              <a:rPr lang="fa-IR" b="1" dirty="0">
                <a:cs typeface="B Nazanin" panose="00000400000000000000" pitchFamily="2" charset="-78"/>
              </a:rPr>
            </a:br>
            <a:endParaRPr lang="fa-IR" b="1" dirty="0">
              <a:cs typeface="B Nazanin" panose="00000400000000000000" pitchFamily="2" charset="-78"/>
            </a:endParaRPr>
          </a:p>
        </p:txBody>
      </p:sp>
      <p:sp>
        <p:nvSpPr>
          <p:cNvPr id="4" name="Rectangle 3"/>
          <p:cNvSpPr>
            <a:spLocks noGrp="1" noChangeArrowheads="1"/>
          </p:cNvSpPr>
          <p:nvPr>
            <p:ph idx="1"/>
          </p:nvPr>
        </p:nvSpPr>
        <p:spPr>
          <a:xfrm>
            <a:off x="2761686" y="2603500"/>
            <a:ext cx="8825659" cy="3416300"/>
          </a:xfrm>
        </p:spPr>
        <p:txBody>
          <a:bodyPr>
            <a:normAutofit/>
          </a:bodyPr>
          <a:lstStyle/>
          <a:p>
            <a:pPr algn="r">
              <a:buFontTx/>
              <a:buNone/>
            </a:pPr>
            <a:endParaRPr lang="fa-IR" altLang="en-US" sz="2000" b="1" u="sng" dirty="0" smtClean="0">
              <a:cs typeface="B Nazanin" panose="00000400000000000000" pitchFamily="2" charset="-78"/>
              <a:sym typeface="Wingdings 3" panose="05040102010807070707" pitchFamily="18" charset="2"/>
            </a:endParaRPr>
          </a:p>
          <a:p>
            <a:pPr algn="r">
              <a:buFontTx/>
              <a:buNone/>
            </a:pPr>
            <a:r>
              <a:rPr lang="fa-IR" altLang="en-US" sz="2000" b="1" u="sng" dirty="0" smtClean="0">
                <a:cs typeface="B Nazanin" panose="00000400000000000000" pitchFamily="2" charset="-78"/>
                <a:sym typeface="Wingdings 3" panose="05040102010807070707" pitchFamily="18" charset="2"/>
              </a:rPr>
              <a:t>نداشتن اشتها</a:t>
            </a:r>
          </a:p>
          <a:p>
            <a:pPr algn="r">
              <a:buFontTx/>
              <a:buNone/>
            </a:pPr>
            <a:r>
              <a:rPr lang="fa-IR" altLang="en-US" sz="2000" b="1" u="sng" dirty="0" smtClean="0">
                <a:cs typeface="B Nazanin" panose="00000400000000000000" pitchFamily="2" charset="-78"/>
                <a:sym typeface="Wingdings 3" panose="05040102010807070707" pitchFamily="18" charset="2"/>
              </a:rPr>
              <a:t>نداشتن وقت</a:t>
            </a:r>
          </a:p>
          <a:p>
            <a:pPr algn="r">
              <a:buFontTx/>
              <a:buNone/>
            </a:pPr>
            <a:endParaRPr lang="fa-IR" altLang="en-US" sz="2000" b="1" u="sng" dirty="0" smtClean="0">
              <a:cs typeface="B Nazanin" panose="00000400000000000000" pitchFamily="2" charset="-78"/>
              <a:sym typeface="Wingdings 3" panose="05040102010807070707" pitchFamily="18" charset="2"/>
            </a:endParaRPr>
          </a:p>
          <a:p>
            <a:pPr algn="r">
              <a:buFontTx/>
              <a:buNone/>
            </a:pPr>
            <a:r>
              <a:rPr lang="fa-IR" altLang="en-US" sz="3600" b="1" u="sng" dirty="0" smtClean="0">
                <a:cs typeface="B Nazanin" panose="00000400000000000000" pitchFamily="2" charset="-78"/>
                <a:sym typeface="Wingdings 3" panose="05040102010807070707" pitchFamily="18" charset="2"/>
              </a:rPr>
              <a:t>راه حل</a:t>
            </a:r>
            <a:endParaRPr lang="fa-IR" altLang="en-US" sz="3600" b="1" dirty="0" smtClean="0">
              <a:cs typeface="B Nazanin" panose="00000400000000000000" pitchFamily="2" charset="-78"/>
              <a:sym typeface="Wingdings 3" panose="05040102010807070707" pitchFamily="18" charset="2"/>
            </a:endParaRPr>
          </a:p>
          <a:p>
            <a:pPr algn="r">
              <a:buFontTx/>
              <a:buNone/>
            </a:pPr>
            <a:r>
              <a:rPr lang="fa-IR" altLang="en-US" sz="2000" dirty="0" smtClean="0">
                <a:cs typeface="B Nazanin" panose="00000400000000000000" pitchFamily="2" charset="-78"/>
                <a:sym typeface="Wingdings 3" panose="05040102010807070707" pitchFamily="18" charset="2"/>
              </a:rPr>
              <a:t>   </a:t>
            </a:r>
            <a:r>
              <a:rPr lang="fa-IR" altLang="en-US" sz="2000" b="1" dirty="0" smtClean="0">
                <a:cs typeface="B Nazanin" panose="00000400000000000000" pitchFamily="2" charset="-78"/>
                <a:sym typeface="Wingdings 3" panose="05040102010807070707" pitchFamily="18" charset="2"/>
              </a:rPr>
              <a:t>-</a:t>
            </a:r>
            <a:r>
              <a:rPr lang="fa-IR" altLang="en-US" sz="2000" dirty="0" smtClean="0">
                <a:solidFill>
                  <a:srgbClr val="FF0066"/>
                </a:solidFill>
                <a:cs typeface="B Nazanin" panose="00000400000000000000" pitchFamily="2" charset="-78"/>
                <a:sym typeface="Wingdings 3" panose="05040102010807070707" pitchFamily="18" charset="2"/>
              </a:rPr>
              <a:t> </a:t>
            </a:r>
            <a:r>
              <a:rPr lang="fa-IR" altLang="en-US" sz="2000" b="1" dirty="0" smtClean="0">
                <a:cs typeface="B Nazanin" panose="00000400000000000000" pitchFamily="2" charset="-78"/>
                <a:sym typeface="Wingdings 3" panose="05040102010807070707" pitchFamily="18" charset="2"/>
              </a:rPr>
              <a:t>صرف شام در ساعات ابتدای شب                                  - خوابیدن به موقع و به اندازه                                   - زودتر از خواب بیدار شدن در صبح                           - انجام نرمش قبل از صرف صبحانه</a:t>
            </a:r>
            <a:endParaRPr lang="en-US" altLang="en-US" sz="2000" b="1" dirty="0" smtClean="0">
              <a:cs typeface="B Nazanin" panose="00000400000000000000" pitchFamily="2" charset="-78"/>
              <a:sym typeface="Wingdings 3" panose="05040102010807070707" pitchFamily="18" charset="2"/>
            </a:endParaRPr>
          </a:p>
          <a:p>
            <a:pPr algn="r"/>
            <a:endParaRPr lang="en-US" altLang="en-US" sz="2000" b="1" dirty="0" smtClean="0">
              <a:solidFill>
                <a:srgbClr val="FF0066"/>
              </a:solidFill>
              <a:cs typeface="B Nazanin" panose="00000400000000000000" pitchFamily="2" charset="-78"/>
            </a:endParaRPr>
          </a:p>
        </p:txBody>
      </p:sp>
      <p:pic>
        <p:nvPicPr>
          <p:cNvPr id="6" name="Picture 5"/>
          <p:cNvPicPr>
            <a:picLocks noChangeAspect="1"/>
          </p:cNvPicPr>
          <p:nvPr/>
        </p:nvPicPr>
        <p:blipFill>
          <a:blip r:embed="rId2"/>
          <a:stretch>
            <a:fillRect/>
          </a:stretch>
        </p:blipFill>
        <p:spPr>
          <a:xfrm>
            <a:off x="654775" y="2625725"/>
            <a:ext cx="2989761" cy="2155281"/>
          </a:xfrm>
          <a:prstGeom prst="rect">
            <a:avLst/>
          </a:prstGeom>
        </p:spPr>
      </p:pic>
    </p:spTree>
    <p:extLst>
      <p:ext uri="{BB962C8B-B14F-4D97-AF65-F5344CB8AC3E}">
        <p14:creationId xmlns:p14="http://schemas.microsoft.com/office/powerpoint/2010/main" val="171115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156549"/>
            <a:ext cx="8825659" cy="706964"/>
          </a:xfrm>
        </p:spPr>
        <p:txBody>
          <a:bodyPr/>
          <a:lstStyle/>
          <a:p>
            <a:pPr algn="ctr"/>
            <a:r>
              <a:rPr lang="fa-IR" b="1" dirty="0">
                <a:cs typeface="B Nazanin" panose="00000400000000000000" pitchFamily="2" charset="-78"/>
              </a:rPr>
              <a:t>خودداری از مصرف گوشت، لبنیات و سبزیجات</a:t>
            </a:r>
            <a:br>
              <a:rPr lang="fa-IR" b="1" dirty="0">
                <a:cs typeface="B Nazanin" panose="00000400000000000000" pitchFamily="2" charset="-78"/>
              </a:rPr>
            </a:br>
            <a:endParaRPr lang="fa-IR" b="1" dirty="0">
              <a:cs typeface="B Nazanin" panose="00000400000000000000" pitchFamily="2" charset="-78"/>
            </a:endParaRPr>
          </a:p>
        </p:txBody>
      </p:sp>
      <p:sp>
        <p:nvSpPr>
          <p:cNvPr id="3" name="Content Placeholder 2"/>
          <p:cNvSpPr>
            <a:spLocks noGrp="1"/>
          </p:cNvSpPr>
          <p:nvPr>
            <p:ph idx="1"/>
          </p:nvPr>
        </p:nvSpPr>
        <p:spPr>
          <a:xfrm>
            <a:off x="2722497" y="2485934"/>
            <a:ext cx="8825659" cy="3416300"/>
          </a:xfrm>
        </p:spPr>
        <p:txBody>
          <a:bodyPr/>
          <a:lstStyle/>
          <a:p>
            <a:r>
              <a:rPr lang="fa-IR" sz="2400" b="1" dirty="0">
                <a:cs typeface="B Nazanin" panose="00000400000000000000" pitchFamily="2" charset="-78"/>
              </a:rPr>
              <a:t>گوشت: منبع عمده پروتئین با کیفیت خوب، آهن، روی</a:t>
            </a:r>
          </a:p>
          <a:p>
            <a:endParaRPr lang="fa-IR" sz="2400" b="1" dirty="0">
              <a:cs typeface="B Nazanin" panose="00000400000000000000" pitchFamily="2" charset="-78"/>
            </a:endParaRPr>
          </a:p>
          <a:p>
            <a:r>
              <a:rPr lang="fa-IR" sz="2400" b="1" dirty="0">
                <a:cs typeface="B Nazanin" panose="00000400000000000000" pitchFamily="2" charset="-78"/>
              </a:rPr>
              <a:t>لبنیات: مهمترین منبع تامین کلسیم، ویتامین های محلول در چربی جهت رشد، استحکام دندان و استخوان</a:t>
            </a:r>
          </a:p>
          <a:p>
            <a:endParaRPr lang="fa-IR" sz="2400" b="1" dirty="0">
              <a:cs typeface="B Nazanin" panose="00000400000000000000" pitchFamily="2" charset="-78"/>
            </a:endParaRPr>
          </a:p>
          <a:p>
            <a:r>
              <a:rPr lang="fa-IR" sz="2400" b="1" dirty="0">
                <a:cs typeface="B Nazanin" panose="00000400000000000000" pitchFamily="2" charset="-78"/>
              </a:rPr>
              <a:t>سبزیجات: تامین فیبر، املاح و ویتامین ها به ویژه آ و ث جهت افزایش مقاومت بدن در برابر بیماری ها، ترمیم زخم ها، سلامت پوست</a:t>
            </a:r>
          </a:p>
          <a:p>
            <a:endParaRPr lang="fa-IR" dirty="0"/>
          </a:p>
        </p:txBody>
      </p:sp>
      <p:pic>
        <p:nvPicPr>
          <p:cNvPr id="4" name="Picture 3"/>
          <p:cNvPicPr>
            <a:picLocks noChangeAspect="1"/>
          </p:cNvPicPr>
          <p:nvPr/>
        </p:nvPicPr>
        <p:blipFill>
          <a:blip r:embed="rId2"/>
          <a:stretch>
            <a:fillRect/>
          </a:stretch>
        </p:blipFill>
        <p:spPr>
          <a:xfrm>
            <a:off x="634784" y="2485934"/>
            <a:ext cx="1621677" cy="1127858"/>
          </a:xfrm>
          <a:prstGeom prst="rect">
            <a:avLst/>
          </a:prstGeom>
        </p:spPr>
      </p:pic>
      <p:pic>
        <p:nvPicPr>
          <p:cNvPr id="5" name="Picture 4"/>
          <p:cNvPicPr>
            <a:picLocks noChangeAspect="1"/>
          </p:cNvPicPr>
          <p:nvPr/>
        </p:nvPicPr>
        <p:blipFill>
          <a:blip r:embed="rId3"/>
          <a:stretch>
            <a:fillRect/>
          </a:stretch>
        </p:blipFill>
        <p:spPr>
          <a:xfrm>
            <a:off x="1058145" y="3859157"/>
            <a:ext cx="1664352" cy="1072989"/>
          </a:xfrm>
          <a:prstGeom prst="rect">
            <a:avLst/>
          </a:prstGeom>
        </p:spPr>
      </p:pic>
      <p:pic>
        <p:nvPicPr>
          <p:cNvPr id="6" name="Picture 5"/>
          <p:cNvPicPr>
            <a:picLocks noChangeAspect="1"/>
          </p:cNvPicPr>
          <p:nvPr/>
        </p:nvPicPr>
        <p:blipFill>
          <a:blip r:embed="rId4"/>
          <a:stretch>
            <a:fillRect/>
          </a:stretch>
        </p:blipFill>
        <p:spPr>
          <a:xfrm>
            <a:off x="1595233" y="5341353"/>
            <a:ext cx="1694835" cy="1121761"/>
          </a:xfrm>
          <a:prstGeom prst="rect">
            <a:avLst/>
          </a:prstGeom>
        </p:spPr>
      </p:pic>
    </p:spTree>
    <p:extLst>
      <p:ext uri="{BB962C8B-B14F-4D97-AF65-F5344CB8AC3E}">
        <p14:creationId xmlns:p14="http://schemas.microsoft.com/office/powerpoint/2010/main" val="10103410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docProps/app.xml><?xml version="1.0" encoding="utf-8"?>
<Properties xmlns="http://schemas.openxmlformats.org/officeDocument/2006/extended-properties" xmlns:vt="http://schemas.openxmlformats.org/officeDocument/2006/docPropsVTypes">
  <Template>Ion Boardroom</Template>
  <TotalTime>116</TotalTime>
  <Words>1662</Words>
  <Application>Microsoft Office PowerPoint</Application>
  <PresentationFormat>Widescreen</PresentationFormat>
  <Paragraphs>106</Paragraphs>
  <Slides>33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B Nazanin</vt:lpstr>
      <vt:lpstr>Century Gothic</vt:lpstr>
      <vt:lpstr>Times New Roman</vt:lpstr>
      <vt:lpstr>Verdana</vt:lpstr>
      <vt:lpstr>Wingdings</vt:lpstr>
      <vt:lpstr>Wingdings 2</vt:lpstr>
      <vt:lpstr>Wingdings 3</vt:lpstr>
      <vt:lpstr>Zar</vt:lpstr>
      <vt:lpstr>Ion Boardroom</vt:lpstr>
      <vt:lpstr>PowerPoint Presentation</vt:lpstr>
      <vt:lpstr>مقدمه</vt:lpstr>
      <vt:lpstr>میان وعده ها</vt:lpstr>
      <vt:lpstr>نکات حایز اهمیت:</vt:lpstr>
      <vt:lpstr>PowerPoint Presentation</vt:lpstr>
      <vt:lpstr>رفتار های تغذیه ای نامطلوب در دانش آموزان </vt:lpstr>
      <vt:lpstr>حذف وعده های غذایی به خصوص صبحانه </vt:lpstr>
      <vt:lpstr>بهانه دانش آموزان برای نخوردن صبحانه </vt:lpstr>
      <vt:lpstr>خودداری از مصرف گوشت، لبنیات و سبزیجات </vt:lpstr>
      <vt:lpstr>راه حل</vt:lpstr>
      <vt:lpstr>تمایل به مصرف غذاهای آماده  </vt:lpstr>
      <vt:lpstr>راه حل</vt:lpstr>
      <vt:lpstr>مصرف بی رویه تنقلات غذایی بی ارزش </vt:lpstr>
      <vt:lpstr>PowerPoint Presentation</vt:lpstr>
      <vt:lpstr>راه حل</vt:lpstr>
      <vt:lpstr>چاقی</vt:lpstr>
      <vt:lpstr>عوارض رژیم های غذایی غلط برای کاهش وزن</vt:lpstr>
      <vt:lpstr>PowerPoint Presentation</vt:lpstr>
      <vt:lpstr>PowerPoint Presentation</vt:lpstr>
      <vt:lpstr>تغییرات فیزیولوژیك </vt:lpstr>
      <vt:lpstr>رشد قدی</vt:lpstr>
      <vt:lpstr>رشد وزنی</vt:lpstr>
      <vt:lpstr>نیازهای تغذیه ای در دوران بلوغ</vt:lpstr>
      <vt:lpstr>PowerPoint Presentation</vt:lpstr>
      <vt:lpstr>PowerPoint Presentation</vt:lpstr>
      <vt:lpstr>ارزیابی وضعیت تغذیه در نوجوانی</vt:lpstr>
      <vt:lpstr>PowerPoint Presentation</vt:lpstr>
      <vt:lpstr>شاخصهای ارزشیابی وضعیت رشد دانش آموزان</vt:lpstr>
      <vt:lpstr>PowerPoint Presentation</vt:lpstr>
      <vt:lpstr>2. شاخص نمایه توده بدنی برای سن </vt:lpstr>
      <vt:lpstr>PowerPoint Presentation</vt:lpstr>
      <vt:lpstr>عوارض ناشی از کم خونی فقر آهن در دانش آموزان</vt:lpstr>
      <vt:lpstr>آهن یاری در دختران دانش آموز</vt:lpstr>
    </vt:vector>
  </TitlesOfParts>
  <Company>ParsFarhangAfzar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12</cp:revision>
  <dcterms:created xsi:type="dcterms:W3CDTF">2020-03-12T07:08:56Z</dcterms:created>
  <dcterms:modified xsi:type="dcterms:W3CDTF">2020-03-12T09:05:45Z</dcterms:modified>
</cp:coreProperties>
</file>