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9" r:id="rId2"/>
    <p:sldId id="266" r:id="rId3"/>
    <p:sldId id="267" r:id="rId4"/>
    <p:sldId id="268" r:id="rId5"/>
    <p:sldId id="269" r:id="rId6"/>
    <p:sldId id="270" r:id="rId7"/>
    <p:sldId id="271" r:id="rId8"/>
    <p:sldId id="272" r:id="rId9"/>
    <p:sldId id="265" r:id="rId10"/>
    <p:sldId id="273" r:id="rId11"/>
    <p:sldId id="274" r:id="rId12"/>
    <p:sldId id="275" r:id="rId13"/>
    <p:sldId id="276" r:id="rId14"/>
    <p:sldId id="27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26"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9DE584-178D-4A85-B45D-70916326F37C}" type="datetimeFigureOut">
              <a:rPr lang="en-US" smtClean="0"/>
              <a:t>3/16/2020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F4FBD3-BC1A-4491-BE85-F22D3758403A}" type="slidenum">
              <a:rPr lang="en-US" smtClean="0"/>
              <a:t>‹#›</a:t>
            </a:fld>
            <a:endParaRPr lang="en-US"/>
          </a:p>
        </p:txBody>
      </p:sp>
    </p:spTree>
    <p:extLst>
      <p:ext uri="{BB962C8B-B14F-4D97-AF65-F5344CB8AC3E}">
        <p14:creationId xmlns:p14="http://schemas.microsoft.com/office/powerpoint/2010/main" val="38865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053EC6-C812-4D65-848A-EA0AFBA5E0B2}" type="slidenum">
              <a:rPr lang="en-US" smtClean="0"/>
              <a:t>13</a:t>
            </a:fld>
            <a:endParaRPr lang="en-US"/>
          </a:p>
        </p:txBody>
      </p:sp>
    </p:spTree>
    <p:extLst>
      <p:ext uri="{BB962C8B-B14F-4D97-AF65-F5344CB8AC3E}">
        <p14:creationId xmlns:p14="http://schemas.microsoft.com/office/powerpoint/2010/main" val="142679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30A565-F004-4E7C-B763-FD8657CD8987}"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2E245-FC87-455A-8BC5-39ED52CD1DD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0A565-F004-4E7C-B763-FD8657CD8987}"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2E245-FC87-455A-8BC5-39ED52CD1DD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0A565-F004-4E7C-B763-FD8657CD8987}"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2E245-FC87-455A-8BC5-39ED52CD1DD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30A565-F004-4E7C-B763-FD8657CD8987}"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2E245-FC87-455A-8BC5-39ED52CD1DD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30A565-F004-4E7C-B763-FD8657CD8987}" type="datetimeFigureOut">
              <a:rPr lang="en-US" smtClean="0"/>
              <a:pPr/>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22E245-FC87-455A-8BC5-39ED52CD1DD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30A565-F004-4E7C-B763-FD8657CD8987}" type="datetimeFigureOut">
              <a:rPr lang="en-US" smtClean="0"/>
              <a:pPr/>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22E245-FC87-455A-8BC5-39ED52CD1DD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30A565-F004-4E7C-B763-FD8657CD8987}" type="datetimeFigureOut">
              <a:rPr lang="en-US" smtClean="0"/>
              <a:pPr/>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22E245-FC87-455A-8BC5-39ED52CD1DD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30A565-F004-4E7C-B763-FD8657CD8987}" type="datetimeFigureOut">
              <a:rPr lang="en-US" smtClean="0"/>
              <a:pPr/>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22E245-FC87-455A-8BC5-39ED52CD1DD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30A565-F004-4E7C-B763-FD8657CD8987}" type="datetimeFigureOut">
              <a:rPr lang="en-US" smtClean="0"/>
              <a:pPr/>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22E245-FC87-455A-8BC5-39ED52CD1DD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0A565-F004-4E7C-B763-FD8657CD8987}" type="datetimeFigureOut">
              <a:rPr lang="en-US" smtClean="0"/>
              <a:pPr/>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22E245-FC87-455A-8BC5-39ED52CD1DD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30A565-F004-4E7C-B763-FD8657CD8987}" type="datetimeFigureOut">
              <a:rPr lang="en-US" smtClean="0"/>
              <a:pPr/>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22E245-FC87-455A-8BC5-39ED52CD1DD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30A565-F004-4E7C-B763-FD8657CD8987}" type="datetimeFigureOut">
              <a:rPr lang="en-US" smtClean="0"/>
              <a:pPr/>
              <a:t>3/16/2020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22E245-FC87-455A-8BC5-39ED52CD1DD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lgn="ctr" rtl="1">
              <a:buNone/>
            </a:pPr>
            <a:endParaRPr lang="en-US" b="1" dirty="0" smtClean="0">
              <a:cs typeface="B Nazanin" pitchFamily="2" charset="-78"/>
            </a:endParaRPr>
          </a:p>
          <a:p>
            <a:pPr algn="ctr" rtl="1">
              <a:buNone/>
            </a:pPr>
            <a:r>
              <a:rPr lang="fa-IR" b="1" dirty="0" smtClean="0">
                <a:cs typeface="B Nazanin" pitchFamily="2" charset="-78"/>
              </a:rPr>
              <a:t>نام درس: الگو کودک </a:t>
            </a:r>
          </a:p>
          <a:p>
            <a:pPr algn="ctr" rtl="1">
              <a:buNone/>
            </a:pPr>
            <a:r>
              <a:rPr lang="fa-IR" b="1" dirty="0" smtClean="0">
                <a:cs typeface="B Nazanin" pitchFamily="2" charset="-78"/>
              </a:rPr>
              <a:t>مقطع تحصیلی: کاردانی و کارشناسی</a:t>
            </a:r>
          </a:p>
          <a:p>
            <a:pPr algn="ctr" rtl="1">
              <a:buNone/>
            </a:pPr>
            <a:r>
              <a:rPr lang="fa-IR" b="1" dirty="0" smtClean="0">
                <a:cs typeface="B Nazanin" pitchFamily="2" charset="-78"/>
              </a:rPr>
              <a:t>نام استاد: فاطمه غفوری فرد</a:t>
            </a:r>
          </a:p>
          <a:p>
            <a:pPr algn="ctr" rtl="1">
              <a:buNone/>
            </a:pPr>
            <a:endParaRPr lang="fa-IR" b="1" dirty="0" smtClean="0">
              <a:cs typeface="B Nazanin" pitchFamily="2" charset="-78"/>
            </a:endParaRPr>
          </a:p>
          <a:p>
            <a:pPr algn="ctr" rtl="1">
              <a:buNone/>
            </a:pPr>
            <a:r>
              <a:rPr lang="fa-IR" sz="8000" b="1" dirty="0" smtClean="0">
                <a:cs typeface="B Nazanin" pitchFamily="2" charset="-78"/>
              </a:rPr>
              <a:t>جلسه دوم</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685801"/>
            <a:ext cx="8064896" cy="5479504"/>
          </a:xfrm>
        </p:spPr>
        <p:txBody>
          <a:bodyPr>
            <a:normAutofit/>
          </a:bodyPr>
          <a:lstStyle/>
          <a:p>
            <a:pPr algn="r" rtl="1"/>
            <a:r>
              <a:rPr lang="fa-IR" sz="2400" dirty="0" smtClean="0">
                <a:solidFill>
                  <a:schemeClr val="tx1"/>
                </a:solidFill>
                <a:cs typeface="B Nazanin" pitchFamily="2" charset="-78"/>
              </a:rPr>
              <a:t>از نقطه 0 دو خط افقی و عمودی عمود بر یکدیگر رسم می کنیم:</a:t>
            </a:r>
          </a:p>
          <a:p>
            <a:pPr algn="r" rtl="1"/>
            <a:r>
              <a:rPr lang="fa-IR" sz="2400" dirty="0" smtClean="0">
                <a:solidFill>
                  <a:schemeClr val="tx1"/>
                </a:solidFill>
                <a:cs typeface="B Nazanin" pitchFamily="2" charset="-78"/>
              </a:rPr>
              <a:t>1-0: اندازه بالاتنه پشت به اضافه 1/25 سانتیمتر</a:t>
            </a:r>
          </a:p>
          <a:p>
            <a:pPr algn="r" rtl="1"/>
            <a:r>
              <a:rPr lang="fa-IR" sz="2400" dirty="0" smtClean="0">
                <a:solidFill>
                  <a:schemeClr val="tx1"/>
                </a:solidFill>
                <a:cs typeface="B Nazanin" pitchFamily="2" charset="-78"/>
              </a:rPr>
              <a:t>2-0: ½ دورسینه: در اندازه های 92 سانتیمتر تا 122 سانتیمتر به اضافه 4 سانتیمتر، در اندازه های 128 سانتیمترتا 152 سانتیمتر به اضافه 4/5 سانتیمتر(این خط خط گردن است)</a:t>
            </a:r>
          </a:p>
          <a:p>
            <a:pPr algn="r" rtl="1"/>
            <a:r>
              <a:rPr lang="fa-IR" sz="2400" dirty="0" smtClean="0">
                <a:solidFill>
                  <a:schemeClr val="tx1"/>
                </a:solidFill>
                <a:cs typeface="B Nazanin" pitchFamily="2" charset="-78"/>
              </a:rPr>
              <a:t>4-0: گودی یقه پشت.از نقطه 0 به اندازه 1/25 سانتیمتر</a:t>
            </a:r>
          </a:p>
          <a:p>
            <a:pPr algn="r" rtl="1"/>
            <a:r>
              <a:rPr lang="fa-IR" sz="2400" dirty="0" smtClean="0">
                <a:solidFill>
                  <a:schemeClr val="tx1"/>
                </a:solidFill>
                <a:cs typeface="B Nazanin" pitchFamily="2" charset="-78"/>
              </a:rPr>
              <a:t>5-4: بلندی حلقه یا کف آستین به اضافه یک سانتیمتر</a:t>
            </a:r>
          </a:p>
          <a:p>
            <a:pPr algn="r" rtl="1"/>
            <a:r>
              <a:rPr lang="fa-IR" sz="2400" dirty="0" smtClean="0">
                <a:solidFill>
                  <a:schemeClr val="tx1"/>
                </a:solidFill>
                <a:cs typeface="B Nazanin" pitchFamily="2" charset="-78"/>
              </a:rPr>
              <a:t>7-4: خط کاور پشت. ½ فاصله 4 تا 5 را بدست آورده به نقطه 7 میرسیم و از این نقطه خط افقی به موازات خط گردن رسم می کنیم.</a:t>
            </a:r>
          </a:p>
          <a:p>
            <a:pPr algn="r" rtl="1"/>
            <a:r>
              <a:rPr lang="fa-IR" sz="2400" dirty="0" smtClean="0">
                <a:solidFill>
                  <a:schemeClr val="tx1"/>
                </a:solidFill>
                <a:cs typeface="B Nazanin" pitchFamily="2" charset="-78"/>
              </a:rPr>
              <a:t>8-4: خط شانه: ¼ بلندی حلقه یا کف آستین منهای 2 سانتیمتر</a:t>
            </a:r>
          </a:p>
          <a:p>
            <a:pPr algn="r" rtl="1"/>
            <a:r>
              <a:rPr lang="fa-IR" sz="2400" dirty="0" smtClean="0">
                <a:solidFill>
                  <a:schemeClr val="tx1"/>
                </a:solidFill>
                <a:cs typeface="B Nazanin" pitchFamily="2" charset="-78"/>
              </a:rPr>
              <a:t>9-0: پهنای پشت یقه. 1/5 دورگردن منهای 0/2 سانتیمتر.</a:t>
            </a:r>
          </a:p>
        </p:txBody>
      </p:sp>
    </p:spTree>
    <p:extLst>
      <p:ext uri="{BB962C8B-B14F-4D97-AF65-F5344CB8AC3E}">
        <p14:creationId xmlns:p14="http://schemas.microsoft.com/office/powerpoint/2010/main" val="26410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836713"/>
            <a:ext cx="8064896" cy="5328592"/>
          </a:xfrm>
        </p:spPr>
        <p:txBody>
          <a:bodyPr>
            <a:normAutofit fontScale="92500" lnSpcReduction="10000"/>
          </a:bodyPr>
          <a:lstStyle/>
          <a:p>
            <a:pPr algn="r" rtl="1"/>
            <a:r>
              <a:rPr lang="fa-IR" sz="2400" dirty="0" smtClean="0">
                <a:solidFill>
                  <a:schemeClr val="tx1"/>
                </a:solidFill>
                <a:cs typeface="B Nazanin" pitchFamily="2" charset="-78"/>
              </a:rPr>
              <a:t>10-5: ½ کارور پشت به اضافه 0/5 سانتیمتر</a:t>
            </a:r>
          </a:p>
          <a:p>
            <a:pPr algn="r" rtl="1"/>
            <a:r>
              <a:rPr lang="fa-IR" sz="2400" dirty="0" smtClean="0">
                <a:solidFill>
                  <a:schemeClr val="tx1"/>
                </a:solidFill>
                <a:cs typeface="B Nazanin" pitchFamily="2" charset="-78"/>
              </a:rPr>
              <a:t>12-9: سرشانه: اندازه های 92 تا 122 سانتیمتر بلندی تمام قد اندازه سرشانه به اضافه 0/3 سانتیمتر(برای راحتی)، اندازه های 128 تا 134 سانتیمتر بلندی تمام قد به اضافه 30/5 سانتیمتر(برای راحتی)</a:t>
            </a:r>
          </a:p>
          <a:p>
            <a:pPr algn="r" rtl="1"/>
            <a:r>
              <a:rPr lang="fa-IR" sz="2400" dirty="0" smtClean="0">
                <a:solidFill>
                  <a:schemeClr val="tx1"/>
                </a:solidFill>
                <a:cs typeface="B Nazanin" pitchFamily="2" charset="-78"/>
              </a:rPr>
              <a:t>13-2: پهنای یقه جلو، 1/5 دور گردن منهای 0/5 سانتیمتر</a:t>
            </a:r>
          </a:p>
          <a:p>
            <a:pPr algn="r" rtl="1"/>
            <a:r>
              <a:rPr lang="fa-IR" sz="2400" dirty="0" smtClean="0">
                <a:solidFill>
                  <a:schemeClr val="tx1"/>
                </a:solidFill>
                <a:cs typeface="B Nazanin" pitchFamily="2" charset="-78"/>
              </a:rPr>
              <a:t>14-2: گودی یقه جلو، 1/5 اندازه دور گردن منهای 0/2 سانتیمتر، سپس هلال یقه جلو را رسم می کنیم.</a:t>
            </a:r>
          </a:p>
          <a:p>
            <a:pPr algn="r" rtl="1"/>
            <a:r>
              <a:rPr lang="fa-IR" sz="2400" dirty="0" smtClean="0">
                <a:solidFill>
                  <a:schemeClr val="tx1"/>
                </a:solidFill>
                <a:cs typeface="B Nazanin" pitchFamily="2" charset="-78"/>
              </a:rPr>
              <a:t>15-12: از نقطه 12 به اندازه 0/5 سانتیمتر به طرف پائین می آئیم تا به نقطه 15 برسیم سپس از این نقطه خطی افقی به موازات خط گردن رسم می کنیم.</a:t>
            </a:r>
          </a:p>
          <a:p>
            <a:pPr algn="r" rtl="1"/>
            <a:r>
              <a:rPr lang="fa-IR" sz="2400" dirty="0" smtClean="0">
                <a:solidFill>
                  <a:schemeClr val="tx1"/>
                </a:solidFill>
                <a:cs typeface="B Nazanin" pitchFamily="2" charset="-78"/>
              </a:rPr>
              <a:t>16-13: سر شانه جلو، از نقطه 13 اندازه سر شانه را تا نقطه 16 چنان رسم می کنیم که نقطه 16 روی خط شانه جلو واقع شود.</a:t>
            </a:r>
          </a:p>
          <a:p>
            <a:pPr algn="r" rtl="1"/>
            <a:r>
              <a:rPr lang="fa-IR" sz="2400" dirty="0" smtClean="0">
                <a:solidFill>
                  <a:schemeClr val="tx1"/>
                </a:solidFill>
                <a:cs typeface="B Nazanin" pitchFamily="2" charset="-78"/>
              </a:rPr>
              <a:t>17-14: خط کارور جلو: در اندازه های 92 سانتیمتر تا 122 سانتیمتر بلندی تمام قد ½ اندازه 14-6 به اضافه 1 سانتیمتر، در اندازه های 128 سانتیمتر تا 152 سانتیمتر بلندی تمام قد ½ اندازه 14-6 به اضافه 1/5 سانتیمتر</a:t>
            </a:r>
            <a:endParaRPr lang="fa-IR" sz="2400" dirty="0">
              <a:solidFill>
                <a:schemeClr val="tx1"/>
              </a:solidFill>
              <a:cs typeface="B Nazanin" pitchFamily="2" charset="-78"/>
            </a:endParaRPr>
          </a:p>
          <a:p>
            <a:pPr algn="r" rtl="1"/>
            <a:r>
              <a:rPr lang="fa-IR" sz="2400" dirty="0" smtClean="0">
                <a:solidFill>
                  <a:schemeClr val="tx1"/>
                </a:solidFill>
                <a:cs typeface="B Nazanin" pitchFamily="2" charset="-78"/>
              </a:rPr>
              <a:t>از نقطه 17 خطی افقی به موازات خط گردن رسم می کنیم.</a:t>
            </a:r>
          </a:p>
        </p:txBody>
      </p:sp>
    </p:spTree>
    <p:extLst>
      <p:ext uri="{BB962C8B-B14F-4D97-AF65-F5344CB8AC3E}">
        <p14:creationId xmlns:p14="http://schemas.microsoft.com/office/powerpoint/2010/main" val="37799460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997527"/>
            <a:ext cx="8064896" cy="5167777"/>
          </a:xfrm>
        </p:spPr>
        <p:txBody>
          <a:bodyPr>
            <a:normAutofit lnSpcReduction="10000"/>
          </a:bodyPr>
          <a:lstStyle/>
          <a:p>
            <a:pPr algn="r" rtl="1"/>
            <a:r>
              <a:rPr lang="fa-IR" sz="2400" dirty="0" smtClean="0">
                <a:solidFill>
                  <a:schemeClr val="tx1"/>
                </a:solidFill>
                <a:cs typeface="B Nazanin" pitchFamily="2" charset="-78"/>
              </a:rPr>
              <a:t>18-6: فاصله دو نقطه 10-5 را اندازه می گیریم.</a:t>
            </a:r>
          </a:p>
          <a:p>
            <a:pPr algn="r" rtl="1"/>
            <a:r>
              <a:rPr lang="fa-IR" sz="2400" dirty="0" smtClean="0">
                <a:solidFill>
                  <a:schemeClr val="tx1"/>
                </a:solidFill>
                <a:cs typeface="B Nazanin" pitchFamily="2" charset="-78"/>
              </a:rPr>
              <a:t>برای اندازه های 92 سانتیمتر تا 122 سانتیمتر مقدار مذکور منهای 1 سانتیمتر، برای اندازه های 128 سانتیمتر تا 152 سانتیمتر مقدار مذکور منهای 0/75 سانتیمتر.</a:t>
            </a:r>
          </a:p>
          <a:p>
            <a:pPr algn="r" rtl="1"/>
            <a:r>
              <a:rPr lang="fa-IR" sz="2400" dirty="0" smtClean="0">
                <a:solidFill>
                  <a:schemeClr val="tx1"/>
                </a:solidFill>
                <a:cs typeface="B Nazanin" pitchFamily="2" charset="-78"/>
              </a:rPr>
              <a:t>از نقطه 18 خطی عمودی به طرف بالا رسم می کنیم چنانکه خط کارور را در نقطه 19 قطع کند.</a:t>
            </a:r>
          </a:p>
          <a:p>
            <a:pPr algn="r" rtl="1"/>
            <a:r>
              <a:rPr lang="fa-IR" sz="2400" dirty="0" smtClean="0">
                <a:solidFill>
                  <a:schemeClr val="tx1"/>
                </a:solidFill>
                <a:cs typeface="B Nazanin" pitchFamily="2" charset="-78"/>
              </a:rPr>
              <a:t>20-18: ½ اندازه دو نقطه 18-10 را بدست آورده، 0/5 سانتیمتر به آن اضافه می کنیم. این مقدار از نقطه 18 تا نقطه 20 است سپس از نقطه 20 خط پهلو را مستقیم به طرف پائین رسم می کنیم تا به نقطه 21 ذر خط کمر برسیم.</a:t>
            </a:r>
          </a:p>
          <a:p>
            <a:pPr algn="r" rtl="1"/>
            <a:r>
              <a:rPr lang="fa-IR" sz="2400" dirty="0" smtClean="0">
                <a:solidFill>
                  <a:schemeClr val="tx1"/>
                </a:solidFill>
                <a:cs typeface="B Nazanin" pitchFamily="2" charset="-78"/>
              </a:rPr>
              <a:t>رسم هلال حلقه آستین: در اندازه های 92 سانتیمتر تا 122 سانتیمتر، از نقطه 10 در پشت بالا تنه 2 سانتیمتر روی نیمساز زاویه. از نقطه 18 در جلو بالا تنه 1/75 سانتیمتر روی نیمساز زاویه.</a:t>
            </a:r>
          </a:p>
          <a:p>
            <a:pPr algn="r" rtl="1"/>
            <a:r>
              <a:rPr lang="fa-IR" sz="2400" dirty="0" smtClean="0">
                <a:solidFill>
                  <a:schemeClr val="tx1"/>
                </a:solidFill>
                <a:cs typeface="B Nazanin" pitchFamily="2" charset="-78"/>
              </a:rPr>
              <a:t>در اندازه های 128 سانتیمتر تا 152 سانتیمتر از نقطه 10 در پشت بالا تنه 2/25 سانتیمتر روی نیمساز زاویه. در اندازه های 128 سانتیمتر از نقطه 18 در جلو بالا تنه 2 سانتیمتر روی نیمساز زاویه</a:t>
            </a:r>
          </a:p>
        </p:txBody>
      </p:sp>
    </p:spTree>
    <p:extLst>
      <p:ext uri="{BB962C8B-B14F-4D97-AF65-F5344CB8AC3E}">
        <p14:creationId xmlns:p14="http://schemas.microsoft.com/office/powerpoint/2010/main" val="4037404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997527"/>
            <a:ext cx="8064896" cy="5167777"/>
          </a:xfrm>
        </p:spPr>
        <p:txBody>
          <a:bodyPr>
            <a:normAutofit/>
          </a:bodyPr>
          <a:lstStyle/>
          <a:p>
            <a:pPr algn="r" rtl="1"/>
            <a:r>
              <a:rPr lang="fa-IR" sz="2400" dirty="0" smtClean="0">
                <a:solidFill>
                  <a:schemeClr val="tx1"/>
                </a:solidFill>
                <a:cs typeface="B Nazanin" pitchFamily="2" charset="-78"/>
              </a:rPr>
              <a:t>هلال حلقه آستین پشت(از نقطه 12 به نقطه 15 و سپس به نقطه 11 و بعد به نقطه 20). هلال حلقه آستین جلو(از نقطه 16 به نقطه 19 و سپس به نقطه 20)</a:t>
            </a:r>
          </a:p>
          <a:p>
            <a:pPr algn="r" rtl="1"/>
            <a:r>
              <a:rPr lang="fa-IR" sz="2400" dirty="0" smtClean="0">
                <a:solidFill>
                  <a:schemeClr val="tx1"/>
                </a:solidFill>
                <a:cs typeface="B Nazanin" pitchFamily="2" charset="-78"/>
              </a:rPr>
              <a:t>22-3: در اندازه های 92 سانتیمتر تا 122 سانتیمتر از نقطه 3 به اندازه 1/5 سانتیمتر به پایین تا نقطه 22. در اندازه های 128 سانتیمتر تا 152 سانتیمتر از نقطه 3 به اندازه 1 سانتیمتر به پایین تا نقطه 22.</a:t>
            </a:r>
          </a:p>
          <a:p>
            <a:pPr algn="r" rtl="1"/>
            <a:r>
              <a:rPr lang="fa-IR" sz="2400" dirty="0" smtClean="0">
                <a:solidFill>
                  <a:schemeClr val="tx1"/>
                </a:solidFill>
                <a:cs typeface="B Nazanin" pitchFamily="2" charset="-78"/>
              </a:rPr>
              <a:t>نقطه 22 را با یک خط تقریبأ منحنی به نقطه 1 وصل می کنیم اندازه 22-3 را به دلیل اینکه شکم کودکان در این گروه سنی جلو آمده و در نتیجه جلو لباس را به طرف بالا می کشد، این مقدار اضافه می گردد تا لبه پایین لباس در قسمت جلو با قسمت پشت میزان شود.</a:t>
            </a:r>
          </a:p>
          <a:p>
            <a:pPr algn="r" rtl="1"/>
            <a:r>
              <a:rPr lang="fa-IR" sz="2400" dirty="0" smtClean="0">
                <a:solidFill>
                  <a:schemeClr val="tx1"/>
                </a:solidFill>
                <a:cs typeface="B Nazanin" pitchFamily="2" charset="-78"/>
              </a:rPr>
              <a:t>(تصویر الگو در اسلاید بعد قابل مشاهده می باشد)</a:t>
            </a:r>
          </a:p>
        </p:txBody>
      </p:sp>
    </p:spTree>
    <p:extLst>
      <p:ext uri="{BB962C8B-B14F-4D97-AF65-F5344CB8AC3E}">
        <p14:creationId xmlns:p14="http://schemas.microsoft.com/office/powerpoint/2010/main" val="18937295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FANNI\My Documents\Downloads\WhatsApp Image 2020-03-11 at 8.39.08 AM.jpeg"/>
          <p:cNvPicPr>
            <a:picLocks noChangeAspect="1" noChangeArrowheads="1"/>
          </p:cNvPicPr>
          <p:nvPr/>
        </p:nvPicPr>
        <p:blipFill>
          <a:blip r:embed="rId2" cstate="print"/>
          <a:srcRect/>
          <a:stretch>
            <a:fillRect/>
          </a:stretch>
        </p:blipFill>
        <p:spPr bwMode="auto">
          <a:xfrm>
            <a:off x="1143000" y="914400"/>
            <a:ext cx="6629400" cy="5334000"/>
          </a:xfrm>
          <a:prstGeom prst="rect">
            <a:avLst/>
          </a:prstGeom>
          <a:noFill/>
        </p:spPr>
      </p:pic>
    </p:spTree>
    <p:extLst>
      <p:ext uri="{BB962C8B-B14F-4D97-AF65-F5344CB8AC3E}">
        <p14:creationId xmlns:p14="http://schemas.microsoft.com/office/powerpoint/2010/main" val="1893729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pPr algn="ctr" rtl="1">
              <a:buNone/>
            </a:pPr>
            <a:endParaRPr lang="fa-IR" sz="3600" b="1" dirty="0" smtClean="0">
              <a:cs typeface="B Nazanin" pitchFamily="2" charset="-78"/>
            </a:endParaRPr>
          </a:p>
          <a:p>
            <a:pPr algn="ctr" rtl="1">
              <a:buNone/>
            </a:pPr>
            <a:endParaRPr lang="fa-IR" sz="3600" b="1" dirty="0" smtClean="0">
              <a:cs typeface="B Nazanin" pitchFamily="2" charset="-78"/>
            </a:endParaRPr>
          </a:p>
          <a:p>
            <a:pPr algn="ctr" rtl="1">
              <a:buNone/>
            </a:pPr>
            <a:r>
              <a:rPr lang="fa-IR" sz="3600" b="1" dirty="0" smtClean="0">
                <a:cs typeface="B Nazanin" pitchFamily="2" charset="-78"/>
              </a:rPr>
              <a:t>درس اول: رسم الگوی شلوار کلاسیک</a:t>
            </a:r>
            <a:endParaRPr lang="en-US" sz="36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762000"/>
            <a:ext cx="8077200" cy="5791200"/>
          </a:xfrm>
        </p:spPr>
        <p:txBody>
          <a:bodyPr>
            <a:normAutofit/>
          </a:bodyPr>
          <a:lstStyle/>
          <a:p>
            <a:pPr algn="r" rtl="1"/>
            <a:r>
              <a:rPr lang="fa-IR" sz="1800" b="1" dirty="0" smtClean="0">
                <a:solidFill>
                  <a:schemeClr val="tx1"/>
                </a:solidFill>
                <a:cs typeface="B Nazanin" pitchFamily="2" charset="-78"/>
              </a:rPr>
              <a:t>مرحله1:در سمت چپ کاغذ خطی عمود رسم کنید.</a:t>
            </a:r>
          </a:p>
          <a:p>
            <a:pPr algn="r" rtl="1"/>
            <a:r>
              <a:rPr lang="fa-IR" sz="1800" b="1" dirty="0" smtClean="0">
                <a:solidFill>
                  <a:schemeClr val="tx1"/>
                </a:solidFill>
                <a:cs typeface="B Nazanin" pitchFamily="2" charset="-78"/>
              </a:rPr>
              <a:t>در کودکان 92تا 122 سانتیمتر و پسران 128 تا 179 سانتیمتر  1 تا2:بلندی فاق +1 منهلی پهنای نوار کمر</a:t>
            </a:r>
          </a:p>
          <a:p>
            <a:pPr algn="r" rtl="1"/>
            <a:r>
              <a:rPr lang="fa-IR" sz="1800" b="1" dirty="0" smtClean="0">
                <a:solidFill>
                  <a:schemeClr val="tx1"/>
                </a:solidFill>
                <a:cs typeface="B Nazanin" pitchFamily="2" charset="-78"/>
              </a:rPr>
              <a:t>1تا 3:بلندی باسن+1سانتیمتر منهای پهنای نوار کمر</a:t>
            </a:r>
          </a:p>
          <a:p>
            <a:pPr algn="r" rtl="1"/>
            <a:r>
              <a:rPr lang="fa-IR" sz="1800" b="1" dirty="0" smtClean="0">
                <a:solidFill>
                  <a:schemeClr val="tx1"/>
                </a:solidFill>
                <a:cs typeface="B Nazanin" pitchFamily="2" charset="-78"/>
              </a:rPr>
              <a:t>در دختران 128 تا 146 سانتیمتر  1تا2:بلندی فاق</a:t>
            </a:r>
          </a:p>
          <a:p>
            <a:pPr algn="r" rtl="1"/>
            <a:r>
              <a:rPr lang="fa-IR" sz="1800" b="1" dirty="0" smtClean="0">
                <a:solidFill>
                  <a:schemeClr val="tx1"/>
                </a:solidFill>
                <a:cs typeface="B Nazanin" pitchFamily="2" charset="-78"/>
              </a:rPr>
              <a:t>1تا3:بلندی باسن</a:t>
            </a:r>
          </a:p>
          <a:p>
            <a:pPr algn="r" rtl="1"/>
            <a:r>
              <a:rPr lang="fa-IR" sz="1800" b="1" dirty="0" smtClean="0">
                <a:solidFill>
                  <a:schemeClr val="tx1"/>
                </a:solidFill>
                <a:cs typeface="B Nazanin" pitchFamily="2" charset="-78"/>
              </a:rPr>
              <a:t>خط دمپا=2تا 4 :بلندی وسط پا دراندازهای 92 تا 122 سانتیمتر  منهای 2/5 سانتیمتر </a:t>
            </a:r>
          </a:p>
          <a:p>
            <a:pPr algn="r" rtl="1"/>
            <a:r>
              <a:rPr lang="fa-IR" sz="1800" b="1" dirty="0" smtClean="0">
                <a:solidFill>
                  <a:schemeClr val="tx1"/>
                </a:solidFill>
                <a:cs typeface="B Nazanin" pitchFamily="2" charset="-78"/>
              </a:rPr>
              <a:t>در اندازهای 128 تا 146 سانتیمتر منهای 3سانتیمتر</a:t>
            </a:r>
          </a:p>
          <a:p>
            <a:pPr algn="r" rtl="1"/>
            <a:r>
              <a:rPr lang="fa-IR" sz="1800" b="1" dirty="0" smtClean="0">
                <a:solidFill>
                  <a:schemeClr val="tx1"/>
                </a:solidFill>
                <a:cs typeface="B Nazanin" pitchFamily="2" charset="-78"/>
              </a:rPr>
              <a:t>در اندازهای 152 تا 170 سانتیمتر منهای 3/5 سانتیمتر</a:t>
            </a:r>
          </a:p>
          <a:p>
            <a:pPr algn="r" rtl="1"/>
            <a:r>
              <a:rPr lang="fa-IR" sz="1800" b="1" dirty="0" smtClean="0">
                <a:solidFill>
                  <a:schemeClr val="tx1"/>
                </a:solidFill>
                <a:cs typeface="B Nazanin" pitchFamily="2" charset="-78"/>
              </a:rPr>
              <a:t>خط زانو:2تا5= ½ اندازه 2تا 4 دراندازهای 92 تا 122 سانتیمتر منهای 3</a:t>
            </a:r>
          </a:p>
          <a:p>
            <a:pPr algn="r" rtl="1"/>
            <a:r>
              <a:rPr lang="fa-IR" sz="1800" b="1" dirty="0" smtClean="0">
                <a:solidFill>
                  <a:schemeClr val="tx1"/>
                </a:solidFill>
                <a:cs typeface="B Nazanin" pitchFamily="2" charset="-78"/>
              </a:rPr>
              <a:t>در اندازهای 128 تا 146 سانتیمتر منهای3/5 سانتیمتر</a:t>
            </a:r>
          </a:p>
          <a:p>
            <a:pPr algn="r" rtl="1"/>
            <a:r>
              <a:rPr lang="fa-IR" sz="1800" b="1" dirty="0" smtClean="0">
                <a:solidFill>
                  <a:schemeClr val="tx1"/>
                </a:solidFill>
                <a:cs typeface="B Nazanin" pitchFamily="2" charset="-78"/>
              </a:rPr>
              <a:t>دراندازهای 152 تا 170سانتیمتر منهای4 سانتیمتر</a:t>
            </a:r>
          </a:p>
          <a:p>
            <a:pPr algn="r" rtl="1"/>
            <a:r>
              <a:rPr lang="fa-IR" sz="1800" b="1" dirty="0" smtClean="0">
                <a:solidFill>
                  <a:schemeClr val="tx1"/>
                </a:solidFill>
                <a:cs typeface="B Nazanin" pitchFamily="2" charset="-78"/>
              </a:rPr>
              <a:t>1تا6:1 سانتیمتر</a:t>
            </a:r>
          </a:p>
          <a:p>
            <a:pPr algn="r" rtl="1"/>
            <a:r>
              <a:rPr lang="fa-IR" sz="1800" b="1" dirty="0" smtClean="0">
                <a:solidFill>
                  <a:schemeClr val="tx1"/>
                </a:solidFill>
                <a:cs typeface="B Nazanin" pitchFamily="2" charset="-78"/>
              </a:rPr>
              <a:t>3تا7: ¼ دور باسن</a:t>
            </a:r>
          </a:p>
          <a:p>
            <a:pPr algn="r" rtl="1"/>
            <a:r>
              <a:rPr lang="fa-IR" sz="1800" b="1" dirty="0" smtClean="0">
                <a:solidFill>
                  <a:schemeClr val="tx1"/>
                </a:solidFill>
                <a:cs typeface="B Nazanin" pitchFamily="2" charset="-78"/>
              </a:rPr>
              <a:t>7تا8: 1/10 نصف باسن +1تا 1.5 سانتیمتر</a:t>
            </a:r>
          </a:p>
          <a:p>
            <a:pPr algn="r" rtl="1"/>
            <a:r>
              <a:rPr lang="fa-IR" sz="1800" b="1" dirty="0" smtClean="0">
                <a:solidFill>
                  <a:schemeClr val="tx1"/>
                </a:solidFill>
                <a:cs typeface="B Nazanin" pitchFamily="2" charset="-78"/>
              </a:rPr>
              <a:t>3تا 11: ½ نقطه 3تا 8</a:t>
            </a:r>
          </a:p>
          <a:p>
            <a:pPr algn="r" rtl="1"/>
            <a:endParaRPr lang="fa-IR" sz="1800" b="1" dirty="0" smtClean="0">
              <a:solidFill>
                <a:schemeClr val="tx1"/>
              </a:solidFill>
              <a:cs typeface="B Nazanin"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fa-IR" sz="2400" dirty="0" smtClean="0">
                <a:cs typeface="B Nazanin" pitchFamily="2" charset="-78"/>
              </a:rPr>
              <a:t>عکس مرحله 1</a:t>
            </a:r>
            <a:endParaRPr lang="en-US" sz="2400" dirty="0">
              <a:cs typeface="B Nazanin" pitchFamily="2" charset="-78"/>
            </a:endParaRPr>
          </a:p>
        </p:txBody>
      </p:sp>
      <p:pic>
        <p:nvPicPr>
          <p:cNvPr id="1026" name="Picture 2" descr="C:\Users\F.A.T.E.M.E.H\Desktop\IMG-20200310-WA0019.jpg"/>
          <p:cNvPicPr>
            <a:picLocks noGrp="1" noChangeAspect="1" noChangeArrowheads="1"/>
          </p:cNvPicPr>
          <p:nvPr>
            <p:ph idx="1"/>
          </p:nvPr>
        </p:nvPicPr>
        <p:blipFill>
          <a:blip r:embed="rId2" cstate="print"/>
          <a:srcRect/>
          <a:stretch>
            <a:fillRect/>
          </a:stretch>
        </p:blipFill>
        <p:spPr bwMode="auto">
          <a:xfrm>
            <a:off x="2819400" y="1295400"/>
            <a:ext cx="3276600" cy="5105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a:bodyPr>
          <a:lstStyle/>
          <a:p>
            <a:pPr algn="r" rtl="1"/>
            <a:r>
              <a:rPr lang="fa-IR" sz="1800" dirty="0" smtClean="0">
                <a:cs typeface="B Nazanin" pitchFamily="2" charset="-78"/>
              </a:rPr>
              <a:t>مرحله2:</a:t>
            </a:r>
          </a:p>
          <a:p>
            <a:pPr algn="r" rtl="1"/>
            <a:r>
              <a:rPr lang="fa-IR" sz="1800" dirty="0" smtClean="0">
                <a:cs typeface="B Nazanin" pitchFamily="2" charset="-78"/>
              </a:rPr>
              <a:t>14تا15 و14 تا16: ¼ دور دم پا منهای 1سانتیمتر</a:t>
            </a:r>
          </a:p>
          <a:p>
            <a:pPr algn="r" rtl="1"/>
            <a:r>
              <a:rPr lang="fa-IR" sz="1800" dirty="0" smtClean="0">
                <a:cs typeface="B Nazanin" pitchFamily="2" charset="-78"/>
              </a:rPr>
              <a:t>17 تا20 و18تا21 :1 سانتیمتر</a:t>
            </a:r>
          </a:p>
          <a:p>
            <a:pPr algn="r" rtl="1"/>
            <a:r>
              <a:rPr lang="fa-IR" sz="1800" dirty="0" smtClean="0">
                <a:cs typeface="B Nazanin" pitchFamily="2" charset="-78"/>
              </a:rPr>
              <a:t>7تا23و9تا22: 0/5 سانتیمتر</a:t>
            </a:r>
          </a:p>
          <a:p>
            <a:pPr algn="r" rtl="1"/>
            <a:r>
              <a:rPr lang="fa-IR" sz="1800" dirty="0" smtClean="0">
                <a:cs typeface="B Nazanin" pitchFamily="2" charset="-78"/>
              </a:rPr>
              <a:t>10تا 24: ½ نقطه 10تا 19 از نقطه 19 به نقطه 24 خطی رسم کنید</a:t>
            </a:r>
          </a:p>
          <a:p>
            <a:pPr algn="r" rtl="1"/>
            <a:r>
              <a:rPr lang="fa-IR" sz="1800" dirty="0" smtClean="0">
                <a:cs typeface="B Nazanin" pitchFamily="2" charset="-78"/>
              </a:rPr>
              <a:t>نقطه 22 را به نقطه 23 با خط کش وصل کرده و از نقطه 23 هلال فاق جلو را تا نقطه 19 رسم کنید طوری که روی خط مورب 19 تا 24 واقع شود </a:t>
            </a:r>
          </a:p>
          <a:p>
            <a:pPr algn="r" rtl="1"/>
            <a:r>
              <a:rPr lang="fa-IR" sz="1800" dirty="0" smtClean="0">
                <a:cs typeface="B Nazanin" pitchFamily="2" charset="-78"/>
              </a:rPr>
              <a:t>22تا 25: ¼ دور کمر در اندازهای 92 تا 122 سانتیمتر به اضافه 0/75</a:t>
            </a:r>
          </a:p>
          <a:p>
            <a:pPr algn="r" rtl="1"/>
            <a:r>
              <a:rPr lang="fa-IR" sz="1800" dirty="0" smtClean="0">
                <a:cs typeface="B Nazanin" pitchFamily="2" charset="-78"/>
              </a:rPr>
              <a:t>در پسران در اندازهای 128 تا 170 سانتیمتر به اضافه 0/25 سانتیمتر</a:t>
            </a:r>
          </a:p>
          <a:p>
            <a:pPr algn="r" rtl="1"/>
            <a:r>
              <a:rPr lang="fa-IR" sz="1800" dirty="0" smtClean="0">
                <a:cs typeface="B Nazanin" pitchFamily="2" charset="-78"/>
              </a:rPr>
              <a:t>در دختران 128 تا 146 سانتیمتر به اضافه 1/25 سانتیمتر</a:t>
            </a:r>
          </a:p>
          <a:p>
            <a:pPr algn="r" rtl="1"/>
            <a:r>
              <a:rPr lang="fa-IR" sz="1800" dirty="0" smtClean="0">
                <a:cs typeface="B Nazanin" pitchFamily="2" charset="-78"/>
              </a:rPr>
              <a:t>برای دختران 128 تا 146 سانتیمتر در ½ نقطه 12 تا 25 یک پنس به عرض 1 سانتیمتر و طول 8 سانتیمتر رسم کنید</a:t>
            </a:r>
          </a:p>
          <a:p>
            <a:pPr algn="r" rtl="1"/>
            <a:endParaRPr lang="en-US" sz="1800" dirty="0">
              <a:cs typeface="B Nazanin" pitchFamily="2" charset="-7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400" dirty="0" smtClean="0">
                <a:cs typeface="B Nazanin" pitchFamily="2" charset="-78"/>
              </a:rPr>
              <a:t>دختران 128 تا 146 سانتیمتر                      کودکان 92تا 122 سانتیمتر و</a:t>
            </a:r>
            <a:br>
              <a:rPr lang="fa-IR" sz="2400" dirty="0" smtClean="0">
                <a:cs typeface="B Nazanin" pitchFamily="2" charset="-78"/>
              </a:rPr>
            </a:br>
            <a:r>
              <a:rPr lang="fa-IR" sz="2400" dirty="0">
                <a:cs typeface="B Nazanin" pitchFamily="2" charset="-78"/>
              </a:rPr>
              <a:t> </a:t>
            </a:r>
            <a:r>
              <a:rPr lang="fa-IR" sz="2400" dirty="0" smtClean="0">
                <a:cs typeface="B Nazanin" pitchFamily="2" charset="-78"/>
              </a:rPr>
              <a:t>                                                           پسران 128 تا 170 سانتیمتر</a:t>
            </a:r>
            <a:endParaRPr lang="en-US" sz="2400" dirty="0">
              <a:cs typeface="B Nazanin" pitchFamily="2" charset="-78"/>
            </a:endParaRPr>
          </a:p>
        </p:txBody>
      </p:sp>
      <p:pic>
        <p:nvPicPr>
          <p:cNvPr id="2050" name="Picture 2" descr="C:\Users\F.A.T.E.M.E.H\Desktop\IMG-20200310-WA0018.jpg"/>
          <p:cNvPicPr>
            <a:picLocks noGrp="1" noChangeAspect="1" noChangeArrowheads="1"/>
          </p:cNvPicPr>
          <p:nvPr>
            <p:ph idx="1"/>
          </p:nvPr>
        </p:nvPicPr>
        <p:blipFill>
          <a:blip r:embed="rId2" cstate="print"/>
          <a:srcRect/>
          <a:stretch>
            <a:fillRect/>
          </a:stretch>
        </p:blipFill>
        <p:spPr bwMode="auto">
          <a:xfrm>
            <a:off x="1828800" y="1600200"/>
            <a:ext cx="6400800" cy="48768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rmAutofit fontScale="92500" lnSpcReduction="10000"/>
          </a:bodyPr>
          <a:lstStyle/>
          <a:p>
            <a:pPr algn="r" rtl="1"/>
            <a:r>
              <a:rPr lang="fa-IR" sz="1800" dirty="0" smtClean="0">
                <a:cs typeface="B Nazanin" pitchFamily="2" charset="-78"/>
              </a:rPr>
              <a:t>مرحله3:ابتدا از روی الگو جلو رولت کنید</a:t>
            </a:r>
          </a:p>
          <a:p>
            <a:pPr algn="r" rtl="1"/>
            <a:r>
              <a:rPr lang="fa-IR" sz="1800" dirty="0" smtClean="0">
                <a:cs typeface="B Nazanin" pitchFamily="2" charset="-78"/>
              </a:rPr>
              <a:t>21تا 29و28 تا20 و27تا 16 و 26 تا15:1 تا 1/5 سانتیمتر</a:t>
            </a:r>
          </a:p>
          <a:p>
            <a:pPr algn="r" rtl="1"/>
            <a:r>
              <a:rPr lang="fa-IR" sz="1800" dirty="0" smtClean="0">
                <a:cs typeface="B Nazanin" pitchFamily="2" charset="-78"/>
              </a:rPr>
              <a:t>2تا3:در اندازهای 92 تا 170 سانتیمتر 2تا 2/5 سانتیمتر</a:t>
            </a:r>
          </a:p>
          <a:p>
            <a:pPr algn="r" rtl="1"/>
            <a:r>
              <a:rPr lang="fa-IR" sz="1800" dirty="0" smtClean="0">
                <a:cs typeface="B Nazanin" pitchFamily="2" charset="-78"/>
              </a:rPr>
              <a:t>در دختران 128 تا 146 سانتیمتر 3 سانتیمتر</a:t>
            </a:r>
          </a:p>
          <a:p>
            <a:pPr algn="r" rtl="1"/>
            <a:r>
              <a:rPr lang="fa-IR" sz="1800" dirty="0" smtClean="0">
                <a:cs typeface="B Nazanin" pitchFamily="2" charset="-78"/>
              </a:rPr>
              <a:t>10 تا 31:1/5 سانتیمتر</a:t>
            </a:r>
          </a:p>
          <a:p>
            <a:pPr algn="r" rtl="1"/>
            <a:r>
              <a:rPr lang="fa-IR" sz="1800" dirty="0" smtClean="0">
                <a:cs typeface="B Nazanin" pitchFamily="2" charset="-78"/>
              </a:rPr>
              <a:t>31 تا 32: ¼ دور باسن +1/5 سانتیمتر تقسیم بر 4</a:t>
            </a:r>
          </a:p>
          <a:p>
            <a:pPr algn="r" rtl="1"/>
            <a:r>
              <a:rPr lang="fa-IR" sz="1800" dirty="0" smtClean="0">
                <a:cs typeface="B Nazanin" pitchFamily="2" charset="-78"/>
              </a:rPr>
              <a:t>3 تا 30 مساوی 32 تا33</a:t>
            </a:r>
          </a:p>
          <a:p>
            <a:pPr algn="r" rtl="1"/>
            <a:r>
              <a:rPr lang="fa-IR" sz="1800" dirty="0" smtClean="0">
                <a:cs typeface="B Nazanin" pitchFamily="2" charset="-78"/>
              </a:rPr>
              <a:t>33تا 34 : ¼ دور باسن به اضافه 1/5 سانتیمتر</a:t>
            </a:r>
          </a:p>
          <a:p>
            <a:pPr algn="r" rtl="1"/>
            <a:r>
              <a:rPr lang="fa-IR" sz="1800" dirty="0" smtClean="0">
                <a:cs typeface="B Nazanin" pitchFamily="2" charset="-78"/>
              </a:rPr>
              <a:t>31 تا 35 و 31 تا 34 از نقطه 35 به نقطه 29 با خطی مستقیم وصل کنید</a:t>
            </a:r>
          </a:p>
          <a:p>
            <a:pPr algn="r" rtl="1"/>
            <a:r>
              <a:rPr lang="fa-IR" sz="1800" dirty="0" smtClean="0">
                <a:cs typeface="B Nazanin" pitchFamily="2" charset="-78"/>
              </a:rPr>
              <a:t>29 تا 36 و 21 تا18 هلال فاق پشت را از نقطه 36 تا 33 رسم کنید</a:t>
            </a:r>
          </a:p>
          <a:p>
            <a:pPr algn="r" rtl="1"/>
            <a:r>
              <a:rPr lang="fa-IR" sz="1800" dirty="0" smtClean="0">
                <a:cs typeface="B Nazanin" pitchFamily="2" charset="-78"/>
              </a:rPr>
              <a:t>درز پهلوی جلو را از نقطه 25 تا 20با متر ایستاده اندازه بگیرید</a:t>
            </a:r>
          </a:p>
          <a:p>
            <a:pPr algn="r" rtl="1"/>
            <a:r>
              <a:rPr lang="fa-IR" sz="1800" dirty="0" smtClean="0">
                <a:cs typeface="B Nazanin" pitchFamily="2" charset="-78"/>
              </a:rPr>
              <a:t>نقطه 28 را به نقطه 34 با خط کش وصل کنید</a:t>
            </a:r>
          </a:p>
          <a:p>
            <a:pPr algn="r" rtl="1"/>
            <a:r>
              <a:rPr lang="fa-IR" sz="1800" dirty="0" smtClean="0">
                <a:cs typeface="B Nazanin" pitchFamily="2" charset="-78"/>
              </a:rPr>
              <a:t>و این خط را تا بالا ادامه دهید</a:t>
            </a:r>
          </a:p>
          <a:p>
            <a:pPr algn="r" rtl="1"/>
            <a:r>
              <a:rPr lang="fa-IR" sz="1800" dirty="0" smtClean="0">
                <a:cs typeface="B Nazanin" pitchFamily="2" charset="-78"/>
              </a:rPr>
              <a:t>پهلوی پشت 27 تا 28 و 25 تا 20 پهلوی جلو از نقطه 37 به نقطه 13 در زانو خطی نقطه چین رسم کنید</a:t>
            </a:r>
          </a:p>
          <a:p>
            <a:pPr algn="r" rtl="1"/>
            <a:r>
              <a:rPr lang="fa-IR" sz="1800" dirty="0" smtClean="0">
                <a:cs typeface="B Nazanin" pitchFamily="2" charset="-78"/>
              </a:rPr>
              <a:t>13 تا 38 تا 13 تا 37 از نقطه 13 به نقطه 38 خطی نقطه چین رسم کنید ونقطه 38 را به نقطه 37 وصل کنید</a:t>
            </a:r>
          </a:p>
          <a:p>
            <a:pPr algn="r" rtl="1"/>
            <a:r>
              <a:rPr lang="fa-IR" sz="1800" dirty="0" smtClean="0">
                <a:cs typeface="B Nazanin" pitchFamily="2" charset="-78"/>
              </a:rPr>
              <a:t>38 تا 39 :0/5 سانتیمتر</a:t>
            </a:r>
          </a:p>
          <a:p>
            <a:pPr algn="r" rtl="1"/>
            <a:r>
              <a:rPr lang="fa-IR" sz="1800" dirty="0" smtClean="0">
                <a:cs typeface="B Nazanin" pitchFamily="2" charset="-78"/>
              </a:rPr>
              <a:t>39 تا 40: ¼ دور کمر در اندازهای 92 تا 122 سانتیتر به اضافه 1/75</a:t>
            </a:r>
            <a:r>
              <a:rPr lang="fa-IR" sz="1800" dirty="0">
                <a:cs typeface="B Nazanin" pitchFamily="2" charset="-78"/>
              </a:rPr>
              <a:t> </a:t>
            </a:r>
            <a:r>
              <a:rPr lang="fa-IR" sz="1800" dirty="0" smtClean="0">
                <a:cs typeface="B Nazanin" pitchFamily="2" charset="-78"/>
              </a:rPr>
              <a:t>عرض ساسون در پشت 1/5 وطول 8</a:t>
            </a:r>
          </a:p>
          <a:p>
            <a:pPr algn="r" rtl="1"/>
            <a:r>
              <a:rPr lang="fa-IR" sz="1800" dirty="0" smtClean="0">
                <a:cs typeface="B Nazanin" pitchFamily="2" charset="-78"/>
              </a:rPr>
              <a:t>در اندازهای 128 تا 140 سانتیمتر :1/4 دور کمر به اضافه 2/25 عرض ساسون در پشت 2 وطول10</a:t>
            </a:r>
          </a:p>
          <a:p>
            <a:pPr algn="r" rtl="1"/>
            <a:r>
              <a:rPr lang="fa-IR" sz="1800" dirty="0" smtClean="0">
                <a:cs typeface="B Nazanin" pitchFamily="2" charset="-78"/>
              </a:rPr>
              <a:t>در اندازهای 146 تا 170 :1/4 دور کمر به اضافه 2/75 و عرض ساسون پشت2/5 و طول 12 سانتیمتر</a:t>
            </a:r>
          </a:p>
          <a:p>
            <a:pPr algn="r" rtl="1"/>
            <a:r>
              <a:rPr lang="fa-IR" sz="1800" dirty="0" smtClean="0">
                <a:cs typeface="B Nazanin" pitchFamily="2" charset="-78"/>
              </a:rPr>
              <a:t>محل پنس در ½ فاصله 39تا 40</a:t>
            </a:r>
          </a:p>
          <a:p>
            <a:pPr algn="r" rtl="1"/>
            <a:r>
              <a:rPr lang="fa-IR" sz="1800" dirty="0" smtClean="0">
                <a:cs typeface="B Nazanin" pitchFamily="2" charset="-78"/>
              </a:rPr>
              <a:t>برای رسم منحنی بین دو نقطه 29تا36 و28 تا 34 را 0/75 به سمت داخل الگو بروید </a:t>
            </a:r>
          </a:p>
          <a:p>
            <a:pPr algn="r" rtl="1"/>
            <a:endParaRPr lang="fa-IR" sz="1800" dirty="0" smtClean="0">
              <a:cs typeface="B Nazanin" pitchFamily="2" charset="-7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400" dirty="0" smtClean="0">
                <a:cs typeface="B Nazanin" pitchFamily="2" charset="-78"/>
              </a:rPr>
              <a:t>دختران 128 تا 146 ساانتیمتر              کودکان 92تا 122 سانتیمتر </a:t>
            </a:r>
            <a:br>
              <a:rPr lang="fa-IR" sz="2400" dirty="0" smtClean="0">
                <a:cs typeface="B Nazanin" pitchFamily="2" charset="-78"/>
              </a:rPr>
            </a:br>
            <a:r>
              <a:rPr lang="fa-IR" sz="2400" dirty="0">
                <a:cs typeface="B Nazanin" pitchFamily="2" charset="-78"/>
              </a:rPr>
              <a:t> </a:t>
            </a:r>
            <a:r>
              <a:rPr lang="fa-IR" sz="2400" dirty="0" smtClean="0">
                <a:cs typeface="B Nazanin" pitchFamily="2" charset="-78"/>
              </a:rPr>
              <a:t>                                                   پسران 128 تا 170 سانتیمتر</a:t>
            </a:r>
            <a:endParaRPr lang="en-US" sz="2400" dirty="0">
              <a:cs typeface="B Nazanin" pitchFamily="2" charset="-78"/>
            </a:endParaRPr>
          </a:p>
        </p:txBody>
      </p:sp>
      <p:pic>
        <p:nvPicPr>
          <p:cNvPr id="3074" name="Picture 2" descr="C:\Users\F.A.T.E.M.E.H\Desktop\IMG-20200310-WA0017.jpg"/>
          <p:cNvPicPr>
            <a:picLocks noGrp="1" noChangeAspect="1" noChangeArrowheads="1"/>
          </p:cNvPicPr>
          <p:nvPr>
            <p:ph idx="1"/>
          </p:nvPr>
        </p:nvPicPr>
        <p:blipFill>
          <a:blip r:embed="rId2" cstate="print"/>
          <a:srcRect/>
          <a:stretch>
            <a:fillRect/>
          </a:stretch>
        </p:blipFill>
        <p:spPr bwMode="auto">
          <a:xfrm>
            <a:off x="1066800" y="1524000"/>
            <a:ext cx="7315199" cy="4953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endParaRPr lang="fa-IR" sz="4400" b="1" dirty="0" smtClean="0">
              <a:cs typeface="B Nazanin" pitchFamily="2" charset="-78"/>
            </a:endParaRPr>
          </a:p>
          <a:p>
            <a:pPr algn="ctr">
              <a:buNone/>
            </a:pPr>
            <a:r>
              <a:rPr lang="fa-IR" sz="4400" b="1" dirty="0" smtClean="0">
                <a:cs typeface="B Nazanin" pitchFamily="2" charset="-78"/>
              </a:rPr>
              <a:t>درس دوم: الگو پایه بالا تنه به روش متریک</a:t>
            </a:r>
            <a:endParaRPr lang="en-US" sz="4400" b="1" dirty="0">
              <a:cs typeface="B Nazanin" pitchFamily="2"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1272</Words>
  <Application>Microsoft Office PowerPoint</Application>
  <PresentationFormat>On-screen Show (4:3)</PresentationFormat>
  <Paragraphs>87</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B Nazanin</vt:lpstr>
      <vt:lpstr>Calibri</vt:lpstr>
      <vt:lpstr>Office Theme</vt:lpstr>
      <vt:lpstr>PowerPoint Presentation</vt:lpstr>
      <vt:lpstr>PowerPoint Presentation</vt:lpstr>
      <vt:lpstr>PowerPoint Presentation</vt:lpstr>
      <vt:lpstr>عکس مرحله 1</vt:lpstr>
      <vt:lpstr>PowerPoint Presentation</vt:lpstr>
      <vt:lpstr>دختران 128 تا 146 سانتیمتر                      کودکان 92تا 122 سانتیمتر و                                                             پسران 128 تا 170 سانتیمتر</vt:lpstr>
      <vt:lpstr>PowerPoint Presentation</vt:lpstr>
      <vt:lpstr>دختران 128 تا 146 ساانتیمتر              کودکان 92تا 122 سانتیمتر                                                      پسران 128 تا 170 سانتیمتر</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الگوی پایه دامن بدون ساسون دختران92تا110 سانتیمتر بلندی تمام قد</dc:title>
  <dc:creator>F.A.T.E.M.E.H</dc:creator>
  <cp:lastModifiedBy>IP-500</cp:lastModifiedBy>
  <cp:revision>10</cp:revision>
  <dcterms:created xsi:type="dcterms:W3CDTF">2020-03-08T08:23:46Z</dcterms:created>
  <dcterms:modified xsi:type="dcterms:W3CDTF">2020-03-16T06:34:35Z</dcterms:modified>
</cp:coreProperties>
</file>