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75" r:id="rId5"/>
    <p:sldId id="276" r:id="rId6"/>
    <p:sldId id="277" r:id="rId7"/>
    <p:sldId id="261" r:id="rId8"/>
    <p:sldId id="278" r:id="rId9"/>
    <p:sldId id="263" r:id="rId10"/>
    <p:sldId id="264" r:id="rId11"/>
    <p:sldId id="279" r:id="rId12"/>
    <p:sldId id="280" r:id="rId13"/>
    <p:sldId id="266" r:id="rId14"/>
    <p:sldId id="267" r:id="rId15"/>
    <p:sldId id="268" r:id="rId16"/>
    <p:sldId id="269" r:id="rId17"/>
    <p:sldId id="270" r:id="rId18"/>
    <p:sldId id="271" r:id="rId19"/>
    <p:sldId id="272" r:id="rId20"/>
    <p:sldId id="273" r:id="rId21"/>
    <p:sldId id="274"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EB0568-BFB5-4D9C-A469-8428B7A6DA7B}" type="datetimeFigureOut">
              <a:rPr lang="fa-IR" smtClean="0"/>
              <a:t>18/07/1441</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417021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EB0568-BFB5-4D9C-A469-8428B7A6DA7B}" type="datetimeFigureOut">
              <a:rPr lang="fa-IR" smtClean="0"/>
              <a:t>18/07/1441</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424269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EB0568-BFB5-4D9C-A469-8428B7A6DA7B}" type="datetimeFigureOut">
              <a:rPr lang="fa-IR" smtClean="0"/>
              <a:t>18/07/1441</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84FBEC-CD69-4D8F-92DA-BD20E2774182}" type="slidenum">
              <a:rPr lang="fa-IR" smtClean="0"/>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2269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EEB0568-BFB5-4D9C-A469-8428B7A6DA7B}" type="datetimeFigureOut">
              <a:rPr lang="fa-IR" smtClean="0"/>
              <a:t>18/07/1441</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165643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EEB0568-BFB5-4D9C-A469-8428B7A6DA7B}" type="datetimeFigureOut">
              <a:rPr lang="fa-IR" smtClean="0"/>
              <a:t>18/07/1441</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84FBEC-CD69-4D8F-92DA-BD20E2774182}" type="slidenum">
              <a:rPr lang="fa-IR" smtClean="0"/>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5051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EEB0568-BFB5-4D9C-A469-8428B7A6DA7B}" type="datetimeFigureOut">
              <a:rPr lang="fa-IR" smtClean="0"/>
              <a:t>18/07/1441</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388457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B0568-BFB5-4D9C-A469-8428B7A6DA7B}" type="datetimeFigureOut">
              <a:rPr lang="fa-IR" smtClean="0"/>
              <a:t>18/07/1441</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3948875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B0568-BFB5-4D9C-A469-8428B7A6DA7B}" type="datetimeFigureOut">
              <a:rPr lang="fa-IR" smtClean="0"/>
              <a:t>18/07/1441</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24830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B0568-BFB5-4D9C-A469-8428B7A6DA7B}" type="datetimeFigureOut">
              <a:rPr lang="fa-IR" smtClean="0"/>
              <a:t>18/07/1441</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17952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EB0568-BFB5-4D9C-A469-8428B7A6DA7B}" type="datetimeFigureOut">
              <a:rPr lang="fa-IR" smtClean="0"/>
              <a:t>18/07/1441</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2852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EB0568-BFB5-4D9C-A469-8428B7A6DA7B}" type="datetimeFigureOut">
              <a:rPr lang="fa-IR" smtClean="0"/>
              <a:t>18/07/1441</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33170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EB0568-BFB5-4D9C-A469-8428B7A6DA7B}" type="datetimeFigureOut">
              <a:rPr lang="fa-IR" smtClean="0"/>
              <a:t>18/07/1441</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343956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EB0568-BFB5-4D9C-A469-8428B7A6DA7B}" type="datetimeFigureOut">
              <a:rPr lang="fa-IR" smtClean="0"/>
              <a:t>18/07/1441</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317976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B0568-BFB5-4D9C-A469-8428B7A6DA7B}" type="datetimeFigureOut">
              <a:rPr lang="fa-IR" smtClean="0"/>
              <a:t>18/07/1441</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70675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EB0568-BFB5-4D9C-A469-8428B7A6DA7B}" type="datetimeFigureOut">
              <a:rPr lang="fa-IR" smtClean="0"/>
              <a:t>18/07/1441</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22128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EB0568-BFB5-4D9C-A469-8428B7A6DA7B}" type="datetimeFigureOut">
              <a:rPr lang="fa-IR" smtClean="0"/>
              <a:t>18/07/1441</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84FBEC-CD69-4D8F-92DA-BD20E2774182}" type="slidenum">
              <a:rPr lang="fa-IR" smtClean="0"/>
              <a:t>‹#›</a:t>
            </a:fld>
            <a:endParaRPr lang="fa-IR"/>
          </a:p>
        </p:txBody>
      </p:sp>
    </p:spTree>
    <p:extLst>
      <p:ext uri="{BB962C8B-B14F-4D97-AF65-F5344CB8AC3E}">
        <p14:creationId xmlns:p14="http://schemas.microsoft.com/office/powerpoint/2010/main" val="235593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EB0568-BFB5-4D9C-A469-8428B7A6DA7B}" type="datetimeFigureOut">
              <a:rPr lang="fa-IR" smtClean="0"/>
              <a:t>18/07/1441</a:t>
            </a:fld>
            <a:endParaRPr lang="fa-I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84FBEC-CD69-4D8F-92DA-BD20E2774182}" type="slidenum">
              <a:rPr lang="fa-IR" smtClean="0"/>
              <a:t>‹#›</a:t>
            </a:fld>
            <a:endParaRPr lang="fa-IR"/>
          </a:p>
        </p:txBody>
      </p:sp>
    </p:spTree>
    <p:extLst>
      <p:ext uri="{BB962C8B-B14F-4D97-AF65-F5344CB8AC3E}">
        <p14:creationId xmlns:p14="http://schemas.microsoft.com/office/powerpoint/2010/main" val="748726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4162" y="828208"/>
            <a:ext cx="8915399" cy="2262781"/>
          </a:xfrm>
        </p:spPr>
        <p:txBody>
          <a:bodyPr>
            <a:normAutofit/>
          </a:bodyPr>
          <a:lstStyle/>
          <a:p>
            <a:pPr algn="ctr"/>
            <a:r>
              <a:rPr lang="fa-IR" sz="6600" b="1" dirty="0" smtClean="0">
                <a:cs typeface="B Nazanin" panose="00000400000000000000" pitchFamily="2" charset="-78"/>
              </a:rPr>
              <a:t>اصول و روش های نگهداری مواد غذایی</a:t>
            </a:r>
            <a:endParaRPr lang="fa-IR" sz="6600" b="1" dirty="0">
              <a:cs typeface="B Nazanin" panose="00000400000000000000" pitchFamily="2" charset="-78"/>
            </a:endParaRPr>
          </a:p>
        </p:txBody>
      </p:sp>
      <p:sp>
        <p:nvSpPr>
          <p:cNvPr id="3" name="Subtitle 2"/>
          <p:cNvSpPr>
            <a:spLocks noGrp="1"/>
          </p:cNvSpPr>
          <p:nvPr>
            <p:ph type="subTitle" idx="1"/>
          </p:nvPr>
        </p:nvSpPr>
        <p:spPr>
          <a:xfrm>
            <a:off x="2589213" y="4111173"/>
            <a:ext cx="8915399" cy="1126283"/>
          </a:xfrm>
        </p:spPr>
        <p:txBody>
          <a:bodyPr>
            <a:normAutofit/>
          </a:bodyPr>
          <a:lstStyle/>
          <a:p>
            <a:pPr algn="r"/>
            <a:r>
              <a:rPr lang="fa-IR" sz="3200" b="1" dirty="0" smtClean="0">
                <a:cs typeface="B Nazanin" panose="00000400000000000000" pitchFamily="2" charset="-78"/>
              </a:rPr>
              <a:t>تهیه کننده : مریم آزادی</a:t>
            </a:r>
            <a:endParaRPr lang="fa-IR" sz="3200" b="1"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870851" y="3885139"/>
            <a:ext cx="3613214" cy="2704634"/>
          </a:xfrm>
          <a:prstGeom prst="rect">
            <a:avLst/>
          </a:prstGeom>
        </p:spPr>
      </p:pic>
      <p:pic>
        <p:nvPicPr>
          <p:cNvPr id="6" name="Picture 5"/>
          <p:cNvPicPr>
            <a:picLocks noChangeAspect="1"/>
          </p:cNvPicPr>
          <p:nvPr/>
        </p:nvPicPr>
        <p:blipFill>
          <a:blip r:embed="rId3"/>
          <a:stretch>
            <a:fillRect/>
          </a:stretch>
        </p:blipFill>
        <p:spPr>
          <a:xfrm>
            <a:off x="326570" y="561703"/>
            <a:ext cx="3161213" cy="2795792"/>
          </a:xfrm>
          <a:prstGeom prst="rect">
            <a:avLst/>
          </a:prstGeom>
        </p:spPr>
      </p:pic>
    </p:spTree>
    <p:extLst>
      <p:ext uri="{BB962C8B-B14F-4D97-AF65-F5344CB8AC3E}">
        <p14:creationId xmlns:p14="http://schemas.microsoft.com/office/powerpoint/2010/main" val="429396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000" b="1" dirty="0">
                <a:cs typeface="B Nazanin" panose="00000400000000000000" pitchFamily="2" charset="-78"/>
              </a:rPr>
              <a:t>مزایای خشک کردن : </a:t>
            </a:r>
            <a:br>
              <a:rPr lang="fa-IR" sz="4000" b="1" dirty="0">
                <a:cs typeface="B Nazanin" panose="00000400000000000000" pitchFamily="2" charset="-78"/>
              </a:rPr>
            </a:br>
            <a:endParaRPr lang="fa-IR" sz="4000" b="1" dirty="0">
              <a:cs typeface="B Nazanin" panose="00000400000000000000" pitchFamily="2" charset="-78"/>
            </a:endParaRPr>
          </a:p>
        </p:txBody>
      </p:sp>
      <p:sp>
        <p:nvSpPr>
          <p:cNvPr id="3" name="Content Placeholder 2"/>
          <p:cNvSpPr>
            <a:spLocks noGrp="1"/>
          </p:cNvSpPr>
          <p:nvPr>
            <p:ph idx="1"/>
          </p:nvPr>
        </p:nvSpPr>
        <p:spPr/>
        <p:txBody>
          <a:bodyPr/>
          <a:lstStyle/>
          <a:p>
            <a:endParaRPr lang="fa-IR" dirty="0"/>
          </a:p>
          <a:p>
            <a:pPr>
              <a:lnSpc>
                <a:spcPct val="150000"/>
              </a:lnSpc>
            </a:pPr>
            <a:r>
              <a:rPr lang="fa-IR" sz="2800" dirty="0">
                <a:cs typeface="B Nazanin" panose="00000400000000000000" pitchFamily="2" charset="-78"/>
              </a:rPr>
              <a:t>حفاظت ماده غ</a:t>
            </a:r>
            <a:r>
              <a:rPr lang="fa-IR" sz="2800" dirty="0" smtClean="0">
                <a:cs typeface="B Nazanin" panose="00000400000000000000" pitchFamily="2" charset="-78"/>
              </a:rPr>
              <a:t>ذایی </a:t>
            </a:r>
            <a:endParaRPr lang="fa-IR" sz="2800" dirty="0">
              <a:cs typeface="B Nazanin" panose="00000400000000000000" pitchFamily="2" charset="-78"/>
            </a:endParaRPr>
          </a:p>
          <a:p>
            <a:pPr>
              <a:lnSpc>
                <a:spcPct val="150000"/>
              </a:lnSpc>
            </a:pPr>
            <a:r>
              <a:rPr lang="fa-IR" sz="2800" dirty="0">
                <a:cs typeface="B Nazanin" panose="00000400000000000000" pitchFamily="2" charset="-78"/>
              </a:rPr>
              <a:t>کاهش وزن و حجم محصول و در نتیجه کاهش هزینه نگهداری و حمل و نقل </a:t>
            </a:r>
          </a:p>
          <a:p>
            <a:pPr>
              <a:lnSpc>
                <a:spcPct val="150000"/>
              </a:lnSpc>
            </a:pPr>
            <a:r>
              <a:rPr lang="fa-IR" sz="2800" dirty="0">
                <a:cs typeface="B Nazanin" panose="00000400000000000000" pitchFamily="2" charset="-78"/>
              </a:rPr>
              <a:t>سهولت استفاده از ماده خشک شده ( نظیر قهوه فوری ) </a:t>
            </a:r>
          </a:p>
          <a:p>
            <a:endParaRPr lang="fa-IR" dirty="0"/>
          </a:p>
        </p:txBody>
      </p:sp>
    </p:spTree>
    <p:extLst>
      <p:ext uri="{BB962C8B-B14F-4D97-AF65-F5344CB8AC3E}">
        <p14:creationId xmlns:p14="http://schemas.microsoft.com/office/powerpoint/2010/main" val="83977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3" y="718457"/>
            <a:ext cx="9937069" cy="5708469"/>
          </a:xfrm>
        </p:spPr>
        <p:txBody>
          <a:bodyPr>
            <a:normAutofit fontScale="92500" lnSpcReduction="10000"/>
          </a:bodyPr>
          <a:lstStyle/>
          <a:p>
            <a:pPr>
              <a:lnSpc>
                <a:spcPct val="150000"/>
              </a:lnSpc>
            </a:pPr>
            <a:r>
              <a:rPr lang="fa-IR" sz="2400" dirty="0">
                <a:cs typeface="B Nazanin" panose="00000400000000000000" pitchFamily="2" charset="-78"/>
              </a:rPr>
              <a:t>خشک کردن مصنوعی : </a:t>
            </a:r>
          </a:p>
          <a:p>
            <a:pPr marL="0" indent="0">
              <a:lnSpc>
                <a:spcPct val="150000"/>
              </a:lnSpc>
              <a:buNone/>
            </a:pPr>
            <a:r>
              <a:rPr lang="fa-IR" sz="2400" dirty="0">
                <a:cs typeface="B Nazanin" panose="00000400000000000000" pitchFamily="2" charset="-78"/>
              </a:rPr>
              <a:t>آب گیری یا خشک کردن به طریق مصنوعی دهیدراسیون نام دارد که پرهزینه تر اما دارای کیفیت بهتر و بازده بیشتر می باشد که این افزایش هزینه را جبران می نماید . </a:t>
            </a:r>
          </a:p>
          <a:p>
            <a:pPr marL="0" indent="0">
              <a:lnSpc>
                <a:spcPct val="150000"/>
              </a:lnSpc>
              <a:buNone/>
            </a:pPr>
            <a:endParaRPr lang="fa-IR" sz="2400" dirty="0">
              <a:cs typeface="B Nazanin" panose="00000400000000000000" pitchFamily="2" charset="-78"/>
            </a:endParaRPr>
          </a:p>
          <a:p>
            <a:pPr>
              <a:lnSpc>
                <a:spcPct val="150000"/>
              </a:lnSpc>
            </a:pPr>
            <a:r>
              <a:rPr lang="fa-IR" sz="2400" dirty="0">
                <a:cs typeface="B Nazanin" panose="00000400000000000000" pitchFamily="2" charset="-78"/>
              </a:rPr>
              <a:t>روشهای خشک کردن مواد غذایی در صنایع عبارتند از : </a:t>
            </a:r>
          </a:p>
          <a:p>
            <a:pPr marL="0" indent="0">
              <a:lnSpc>
                <a:spcPct val="150000"/>
              </a:lnSpc>
              <a:buNone/>
            </a:pPr>
            <a:r>
              <a:rPr lang="fa-IR" sz="2400" dirty="0" smtClean="0">
                <a:cs typeface="B Nazanin" panose="00000400000000000000" pitchFamily="2" charset="-78"/>
              </a:rPr>
              <a:t>1- </a:t>
            </a:r>
            <a:r>
              <a:rPr lang="fa-IR" sz="2400" dirty="0">
                <a:cs typeface="B Nazanin" panose="00000400000000000000" pitchFamily="2" charset="-78"/>
              </a:rPr>
              <a:t>خشک کردن با هوای گرم ؛ ماده </a:t>
            </a:r>
            <a:r>
              <a:rPr lang="fa-IR" sz="2400" dirty="0" err="1">
                <a:cs typeface="B Nazanin" panose="00000400000000000000" pitchFamily="2" charset="-78"/>
              </a:rPr>
              <a:t>عذایی</a:t>
            </a:r>
            <a:r>
              <a:rPr lang="fa-IR" sz="2400" dirty="0">
                <a:cs typeface="B Nazanin" panose="00000400000000000000" pitchFamily="2" charset="-78"/>
              </a:rPr>
              <a:t> در معرض همایی که قبلا حرارت دیده قرار می گیرد و با انتقال گرما به ماده غذایی آب موجود در آن تبخیر و رطوبت آن گرفته می شود </a:t>
            </a:r>
          </a:p>
          <a:p>
            <a:pPr marL="0" indent="0">
              <a:lnSpc>
                <a:spcPct val="150000"/>
              </a:lnSpc>
              <a:buNone/>
            </a:pPr>
            <a:r>
              <a:rPr lang="fa-IR" sz="2400" dirty="0" smtClean="0">
                <a:cs typeface="B Nazanin" panose="00000400000000000000" pitchFamily="2" charset="-78"/>
              </a:rPr>
              <a:t>2- </a:t>
            </a:r>
            <a:r>
              <a:rPr lang="fa-IR" sz="2400" dirty="0">
                <a:cs typeface="B Nazanin" panose="00000400000000000000" pitchFamily="2" charset="-78"/>
              </a:rPr>
              <a:t>خشک شدن با استفاده از سطح داغ ؛ این نوع خشک شدن تحت فشار </a:t>
            </a:r>
            <a:r>
              <a:rPr lang="fa-IR" sz="2400" dirty="0" err="1">
                <a:cs typeface="B Nazanin" panose="00000400000000000000" pitchFamily="2" charset="-78"/>
              </a:rPr>
              <a:t>اتمسفری</a:t>
            </a:r>
            <a:r>
              <a:rPr lang="fa-IR" sz="2400" dirty="0">
                <a:cs typeface="B Nazanin" panose="00000400000000000000" pitchFamily="2" charset="-78"/>
              </a:rPr>
              <a:t> صورت می گیرد و در مرحله اول دمای ماده بیشتر از 100 درجه سانتیگراد می شود ولی درجه حرارت سطوح داغ بیشتر از این مقدار می باشد . این روش برای مواد غذایی حساس به حرارت مناسب نیست .</a:t>
            </a:r>
          </a:p>
          <a:p>
            <a:endParaRPr lang="fa-IR" dirty="0"/>
          </a:p>
        </p:txBody>
      </p:sp>
    </p:spTree>
    <p:extLst>
      <p:ext uri="{BB962C8B-B14F-4D97-AF65-F5344CB8AC3E}">
        <p14:creationId xmlns:p14="http://schemas.microsoft.com/office/powerpoint/2010/main" val="248965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b="1" dirty="0" smtClean="0">
                <a:cs typeface="B Nazanin" panose="00000400000000000000" pitchFamily="2" charset="-78"/>
              </a:rPr>
              <a:t>4.تغلیظ</a:t>
            </a:r>
            <a:endParaRPr lang="fa-IR" sz="4400" b="1" dirty="0">
              <a:cs typeface="B Nazanin" panose="00000400000000000000" pitchFamily="2" charset="-78"/>
            </a:endParaRPr>
          </a:p>
        </p:txBody>
      </p:sp>
      <p:sp>
        <p:nvSpPr>
          <p:cNvPr id="3" name="Content Placeholder 2"/>
          <p:cNvSpPr>
            <a:spLocks noGrp="1"/>
          </p:cNvSpPr>
          <p:nvPr>
            <p:ph idx="1"/>
          </p:nvPr>
        </p:nvSpPr>
        <p:spPr>
          <a:xfrm>
            <a:off x="1358537" y="1525898"/>
            <a:ext cx="10149788" cy="3777622"/>
          </a:xfrm>
        </p:spPr>
        <p:txBody>
          <a:bodyPr>
            <a:normAutofit/>
          </a:bodyPr>
          <a:lstStyle/>
          <a:p>
            <a:pPr>
              <a:lnSpc>
                <a:spcPct val="150000"/>
              </a:lnSpc>
            </a:pPr>
            <a:r>
              <a:rPr lang="fa-IR" sz="2800" dirty="0">
                <a:cs typeface="B Nazanin" panose="00000400000000000000" pitchFamily="2" charset="-78"/>
              </a:rPr>
              <a:t>در تغلیظ با استفاده از حرارت مقدار رطوبت ماده غذایی را کم می کنیم . تغلیظ می تواند یک پروسه یا پروسه مقدماتی برای خشک کردن یا انجماد باشد. </a:t>
            </a:r>
          </a:p>
        </p:txBody>
      </p:sp>
      <p:pic>
        <p:nvPicPr>
          <p:cNvPr id="4" name="Picture 3"/>
          <p:cNvPicPr>
            <a:picLocks noChangeAspect="1"/>
          </p:cNvPicPr>
          <p:nvPr/>
        </p:nvPicPr>
        <p:blipFill>
          <a:blip r:embed="rId2"/>
          <a:stretch>
            <a:fillRect/>
          </a:stretch>
        </p:blipFill>
        <p:spPr>
          <a:xfrm>
            <a:off x="4139855" y="3671203"/>
            <a:ext cx="7364757" cy="1436375"/>
          </a:xfrm>
          <a:prstGeom prst="rect">
            <a:avLst/>
          </a:prstGeom>
        </p:spPr>
      </p:pic>
      <p:pic>
        <p:nvPicPr>
          <p:cNvPr id="5" name="Picture 4"/>
          <p:cNvPicPr>
            <a:picLocks noChangeAspect="1"/>
          </p:cNvPicPr>
          <p:nvPr/>
        </p:nvPicPr>
        <p:blipFill>
          <a:blip r:embed="rId3"/>
          <a:stretch>
            <a:fillRect/>
          </a:stretch>
        </p:blipFill>
        <p:spPr>
          <a:xfrm>
            <a:off x="450032" y="2929013"/>
            <a:ext cx="3249450" cy="2645893"/>
          </a:xfrm>
          <a:prstGeom prst="rect">
            <a:avLst/>
          </a:prstGeom>
        </p:spPr>
      </p:pic>
    </p:spTree>
    <p:extLst>
      <p:ext uri="{BB962C8B-B14F-4D97-AF65-F5344CB8AC3E}">
        <p14:creationId xmlns:p14="http://schemas.microsoft.com/office/powerpoint/2010/main" val="274317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92629"/>
            <a:ext cx="8915400" cy="3777622"/>
          </a:xfrm>
        </p:spPr>
        <p:txBody>
          <a:bodyPr/>
          <a:lstStyle/>
          <a:p>
            <a:pPr algn="ctr"/>
            <a:r>
              <a:rPr lang="fa-IR" sz="2400" dirty="0" smtClean="0">
                <a:cs typeface="B Nazanin" panose="00000400000000000000" pitchFamily="2" charset="-78"/>
              </a:rPr>
              <a:t>روشهای </a:t>
            </a:r>
            <a:r>
              <a:rPr lang="fa-IR" sz="2400" dirty="0">
                <a:cs typeface="B Nazanin" panose="00000400000000000000" pitchFamily="2" charset="-78"/>
              </a:rPr>
              <a:t>تغلیظ در صنایع عبارتند از : </a:t>
            </a:r>
          </a:p>
          <a:p>
            <a:endParaRPr lang="fa-IR" sz="2400" dirty="0">
              <a:cs typeface="B Nazanin" panose="00000400000000000000" pitchFamily="2" charset="-78"/>
            </a:endParaRPr>
          </a:p>
          <a:p>
            <a:r>
              <a:rPr lang="fa-IR" sz="2400" dirty="0">
                <a:cs typeface="B Nazanin" panose="00000400000000000000" pitchFamily="2" charset="-78"/>
              </a:rPr>
              <a:t>تبخیر کردن ( حرارت دان تحت خلاء )</a:t>
            </a:r>
          </a:p>
          <a:p>
            <a:endParaRPr lang="fa-IR" sz="2400" dirty="0">
              <a:cs typeface="B Nazanin" panose="00000400000000000000" pitchFamily="2" charset="-78"/>
            </a:endParaRPr>
          </a:p>
          <a:p>
            <a:r>
              <a:rPr lang="fa-IR" sz="2400" dirty="0">
                <a:cs typeface="B Nazanin" panose="00000400000000000000" pitchFamily="2" charset="-78"/>
              </a:rPr>
              <a:t>تغلیظ از طریق انجماد ؛ </a:t>
            </a:r>
            <a:r>
              <a:rPr lang="fa-IR" sz="2400" dirty="0" err="1">
                <a:cs typeface="B Nazanin" panose="00000400000000000000" pitchFamily="2" charset="-78"/>
              </a:rPr>
              <a:t>مایعی</a:t>
            </a:r>
            <a:r>
              <a:rPr lang="fa-IR" sz="2400" dirty="0">
                <a:cs typeface="B Nazanin" panose="00000400000000000000" pitchFamily="2" charset="-78"/>
              </a:rPr>
              <a:t> که باید غلیظ شود را تحت اثر انجماد قرار داده تا قسمتی از آب آن منجمد گردد در مرحله بعد با به کار گیری روشهای مختلف </a:t>
            </a:r>
            <a:r>
              <a:rPr lang="fa-IR" sz="2400" dirty="0" err="1">
                <a:cs typeface="B Nazanin" panose="00000400000000000000" pitchFamily="2" charset="-78"/>
              </a:rPr>
              <a:t>کریستالهای</a:t>
            </a:r>
            <a:r>
              <a:rPr lang="fa-IR" sz="2400" dirty="0">
                <a:cs typeface="B Nazanin" panose="00000400000000000000" pitchFamily="2" charset="-78"/>
              </a:rPr>
              <a:t> یخ تشکیل شده را از مایع غلیظ شده جدا می کنند . </a:t>
            </a:r>
          </a:p>
          <a:p>
            <a:endParaRPr lang="fa-IR" dirty="0"/>
          </a:p>
        </p:txBody>
      </p:sp>
    </p:spTree>
    <p:extLst>
      <p:ext uri="{BB962C8B-B14F-4D97-AF65-F5344CB8AC3E}">
        <p14:creationId xmlns:p14="http://schemas.microsoft.com/office/powerpoint/2010/main" val="90699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b="1" dirty="0" smtClean="0">
                <a:cs typeface="B Nazanin" panose="00000400000000000000" pitchFamily="2" charset="-78"/>
              </a:rPr>
              <a:t>5. تخمیر</a:t>
            </a:r>
            <a:endParaRPr lang="fa-IR" sz="4800" b="1" dirty="0">
              <a:cs typeface="B Nazanin" panose="00000400000000000000" pitchFamily="2" charset="-78"/>
            </a:endParaRPr>
          </a:p>
        </p:txBody>
      </p:sp>
      <p:sp>
        <p:nvSpPr>
          <p:cNvPr id="3" name="Content Placeholder 2"/>
          <p:cNvSpPr>
            <a:spLocks noGrp="1"/>
          </p:cNvSpPr>
          <p:nvPr>
            <p:ph idx="1"/>
          </p:nvPr>
        </p:nvSpPr>
        <p:spPr>
          <a:xfrm>
            <a:off x="2589212" y="1580606"/>
            <a:ext cx="8915400" cy="4330616"/>
          </a:xfrm>
        </p:spPr>
        <p:txBody>
          <a:bodyPr>
            <a:normAutofit/>
          </a:bodyPr>
          <a:lstStyle/>
          <a:p>
            <a:pPr>
              <a:lnSpc>
                <a:spcPct val="150000"/>
              </a:lnSpc>
            </a:pPr>
            <a:r>
              <a:rPr lang="fa-IR" sz="2400" dirty="0">
                <a:cs typeface="B Nazanin" panose="00000400000000000000" pitchFamily="2" charset="-78"/>
              </a:rPr>
              <a:t>در روشهای مختلف نگهداری اساسا هدف کاهش میکروارگانیسمها ست در حالی که در تخمیر هدف افزایش میکروارگانیسم </a:t>
            </a:r>
            <a:r>
              <a:rPr lang="fa-IR" sz="2400" dirty="0" smtClean="0">
                <a:cs typeface="B Nazanin" panose="00000400000000000000" pitchFamily="2" charset="-78"/>
              </a:rPr>
              <a:t>های مفید </a:t>
            </a:r>
            <a:r>
              <a:rPr lang="fa-IR" sz="2400" dirty="0">
                <a:cs typeface="B Nazanin" panose="00000400000000000000" pitchFamily="2" charset="-78"/>
              </a:rPr>
              <a:t>می باشد </a:t>
            </a:r>
            <a:r>
              <a:rPr lang="fa-IR" sz="2400" dirty="0" smtClean="0">
                <a:cs typeface="B Nazanin" panose="00000400000000000000" pitchFamily="2" charset="-78"/>
              </a:rPr>
              <a:t>.</a:t>
            </a:r>
          </a:p>
          <a:p>
            <a:pPr>
              <a:lnSpc>
                <a:spcPct val="150000"/>
              </a:lnSpc>
            </a:pPr>
            <a:r>
              <a:rPr lang="fa-IR" sz="2400" dirty="0">
                <a:cs typeface="B Nazanin" panose="00000400000000000000" pitchFamily="2" charset="-78"/>
              </a:rPr>
              <a:t>تخمير به </a:t>
            </a:r>
            <a:r>
              <a:rPr lang="fa-IR" sz="2400" dirty="0" err="1">
                <a:cs typeface="B Nazanin" panose="00000400000000000000" pitchFamily="2" charset="-78"/>
              </a:rPr>
              <a:t>فرايندي</a:t>
            </a:r>
            <a:r>
              <a:rPr lang="fa-IR" sz="2400" dirty="0">
                <a:cs typeface="B Nazanin" panose="00000400000000000000" pitchFamily="2" charset="-78"/>
              </a:rPr>
              <a:t> گفته </a:t>
            </a:r>
            <a:r>
              <a:rPr lang="fa-IR" sz="2400" dirty="0" err="1">
                <a:cs typeface="B Nazanin" panose="00000400000000000000" pitchFamily="2" charset="-78"/>
              </a:rPr>
              <a:t>مي</a:t>
            </a:r>
            <a:r>
              <a:rPr lang="fa-IR" sz="2400" dirty="0">
                <a:cs typeface="B Nazanin" panose="00000400000000000000" pitchFamily="2" charset="-78"/>
              </a:rPr>
              <a:t> شود که در آن </a:t>
            </a:r>
            <a:r>
              <a:rPr lang="fa-IR" sz="2400" dirty="0" err="1">
                <a:cs typeface="B Nazanin" panose="00000400000000000000" pitchFamily="2" charset="-78"/>
              </a:rPr>
              <a:t>ميکروارگانيسم</a:t>
            </a:r>
            <a:r>
              <a:rPr lang="fa-IR" sz="2400" dirty="0">
                <a:cs typeface="B Nazanin" panose="00000400000000000000" pitchFamily="2" charset="-78"/>
              </a:rPr>
              <a:t> </a:t>
            </a:r>
            <a:r>
              <a:rPr lang="fa-IR" sz="2400" dirty="0" err="1">
                <a:cs typeface="B Nazanin" panose="00000400000000000000" pitchFamily="2" charset="-78"/>
              </a:rPr>
              <a:t>هاي</a:t>
            </a:r>
            <a:r>
              <a:rPr lang="fa-IR" sz="2400" dirty="0">
                <a:cs typeface="B Nazanin" panose="00000400000000000000" pitchFamily="2" charset="-78"/>
              </a:rPr>
              <a:t> </a:t>
            </a:r>
            <a:r>
              <a:rPr lang="fa-IR" sz="2400" dirty="0" err="1">
                <a:cs typeface="B Nazanin" panose="00000400000000000000" pitchFamily="2" charset="-78"/>
              </a:rPr>
              <a:t>مفيد</a:t>
            </a:r>
            <a:r>
              <a:rPr lang="fa-IR" sz="2400" dirty="0">
                <a:cs typeface="B Nazanin" panose="00000400000000000000" pitchFamily="2" charset="-78"/>
              </a:rPr>
              <a:t> و مورد نظر در </a:t>
            </a:r>
            <a:r>
              <a:rPr lang="fa-IR" sz="2400" dirty="0" err="1">
                <a:cs typeface="B Nazanin" panose="00000400000000000000" pitchFamily="2" charset="-78"/>
              </a:rPr>
              <a:t>شرايط</a:t>
            </a:r>
            <a:r>
              <a:rPr lang="fa-IR" sz="2400" dirty="0">
                <a:cs typeface="B Nazanin" panose="00000400000000000000" pitchFamily="2" charset="-78"/>
              </a:rPr>
              <a:t> مساعد رشد و نمو و </a:t>
            </a:r>
            <a:r>
              <a:rPr lang="fa-IR" sz="2400" dirty="0" err="1">
                <a:cs typeface="B Nazanin" panose="00000400000000000000" pitchFamily="2" charset="-78"/>
              </a:rPr>
              <a:t>تکثير</a:t>
            </a:r>
            <a:r>
              <a:rPr lang="fa-IR" sz="2400" dirty="0">
                <a:cs typeface="B Nazanin" panose="00000400000000000000" pitchFamily="2" charset="-78"/>
              </a:rPr>
              <a:t> کرده، در </a:t>
            </a:r>
            <a:r>
              <a:rPr lang="fa-IR" sz="2400" dirty="0" err="1">
                <a:cs typeface="B Nazanin" panose="00000400000000000000" pitchFamily="2" charset="-78"/>
              </a:rPr>
              <a:t>محيط</a:t>
            </a:r>
            <a:r>
              <a:rPr lang="fa-IR" sz="2400" dirty="0">
                <a:cs typeface="B Nazanin" panose="00000400000000000000" pitchFamily="2" charset="-78"/>
              </a:rPr>
              <a:t> مسلط </a:t>
            </a:r>
            <a:r>
              <a:rPr lang="fa-IR" sz="2400" dirty="0" err="1">
                <a:cs typeface="B Nazanin" panose="00000400000000000000" pitchFamily="2" charset="-78"/>
              </a:rPr>
              <a:t>مي</a:t>
            </a:r>
            <a:r>
              <a:rPr lang="fa-IR" sz="2400" dirty="0">
                <a:cs typeface="B Nazanin" panose="00000400000000000000" pitchFamily="2" charset="-78"/>
              </a:rPr>
              <a:t> شوند و با </a:t>
            </a:r>
            <a:r>
              <a:rPr lang="fa-IR" sz="2400" dirty="0" err="1">
                <a:cs typeface="B Nazanin" panose="00000400000000000000" pitchFamily="2" charset="-78"/>
              </a:rPr>
              <a:t>اين</a:t>
            </a:r>
            <a:r>
              <a:rPr lang="fa-IR" sz="2400" dirty="0">
                <a:cs typeface="B Nazanin" panose="00000400000000000000" pitchFamily="2" charset="-78"/>
              </a:rPr>
              <a:t> عمل : </a:t>
            </a:r>
            <a:br>
              <a:rPr lang="fa-IR" sz="2400" dirty="0">
                <a:cs typeface="B Nazanin" panose="00000400000000000000" pitchFamily="2" charset="-78"/>
              </a:rPr>
            </a:br>
            <a:r>
              <a:rPr lang="fa-IR" sz="2400" dirty="0">
                <a:cs typeface="B Nazanin" panose="00000400000000000000" pitchFamily="2" charset="-78"/>
              </a:rPr>
              <a:t>الف – مانع رشد و نمو و </a:t>
            </a:r>
            <a:r>
              <a:rPr lang="fa-IR" sz="2400" dirty="0" err="1">
                <a:cs typeface="B Nazanin" panose="00000400000000000000" pitchFamily="2" charset="-78"/>
              </a:rPr>
              <a:t>تکثير</a:t>
            </a:r>
            <a:r>
              <a:rPr lang="fa-IR" sz="2400" dirty="0">
                <a:cs typeface="B Nazanin" panose="00000400000000000000" pitchFamily="2" charset="-78"/>
              </a:rPr>
              <a:t> </a:t>
            </a:r>
            <a:r>
              <a:rPr lang="fa-IR" sz="2400" dirty="0" err="1">
                <a:cs typeface="B Nazanin" panose="00000400000000000000" pitchFamily="2" charset="-78"/>
              </a:rPr>
              <a:t>ميکروارگانيسم</a:t>
            </a:r>
            <a:r>
              <a:rPr lang="fa-IR" sz="2400" dirty="0">
                <a:cs typeface="B Nazanin" panose="00000400000000000000" pitchFamily="2" charset="-78"/>
              </a:rPr>
              <a:t> </a:t>
            </a:r>
            <a:r>
              <a:rPr lang="fa-IR" sz="2400" dirty="0" err="1">
                <a:cs typeface="B Nazanin" panose="00000400000000000000" pitchFamily="2" charset="-78"/>
              </a:rPr>
              <a:t>هاي</a:t>
            </a:r>
            <a:r>
              <a:rPr lang="fa-IR" sz="2400" dirty="0">
                <a:cs typeface="B Nazanin" panose="00000400000000000000" pitchFamily="2" charset="-78"/>
              </a:rPr>
              <a:t> مضر و </a:t>
            </a:r>
            <a:r>
              <a:rPr lang="fa-IR" sz="2400" dirty="0" err="1">
                <a:cs typeface="B Nazanin" panose="00000400000000000000" pitchFamily="2" charset="-78"/>
              </a:rPr>
              <a:t>بيماريزا</a:t>
            </a:r>
            <a:r>
              <a:rPr lang="fa-IR" sz="2400" dirty="0">
                <a:cs typeface="B Nazanin" panose="00000400000000000000" pitchFamily="2" charset="-78"/>
              </a:rPr>
              <a:t> </a:t>
            </a:r>
            <a:r>
              <a:rPr lang="fa-IR" sz="2400" dirty="0" err="1">
                <a:cs typeface="B Nazanin" panose="00000400000000000000" pitchFamily="2" charset="-78"/>
              </a:rPr>
              <a:t>مي</a:t>
            </a:r>
            <a:r>
              <a:rPr lang="fa-IR" sz="2400" dirty="0">
                <a:cs typeface="B Nazanin" panose="00000400000000000000" pitchFamily="2" charset="-78"/>
              </a:rPr>
              <a:t> شوند.</a:t>
            </a:r>
            <a:br>
              <a:rPr lang="fa-IR" sz="2400" dirty="0">
                <a:cs typeface="B Nazanin" panose="00000400000000000000" pitchFamily="2" charset="-78"/>
              </a:rPr>
            </a:br>
            <a:r>
              <a:rPr lang="fa-IR" sz="2400" dirty="0">
                <a:cs typeface="B Nazanin" panose="00000400000000000000" pitchFamily="2" charset="-78"/>
              </a:rPr>
              <a:t>ب – </a:t>
            </a:r>
            <a:r>
              <a:rPr lang="fa-IR" sz="2400" dirty="0" err="1">
                <a:cs typeface="B Nazanin" panose="00000400000000000000" pitchFamily="2" charset="-78"/>
              </a:rPr>
              <a:t>تغييرات</a:t>
            </a:r>
            <a:r>
              <a:rPr lang="fa-IR" sz="2400" dirty="0">
                <a:cs typeface="B Nazanin" panose="00000400000000000000" pitchFamily="2" charset="-78"/>
              </a:rPr>
              <a:t> </a:t>
            </a:r>
            <a:r>
              <a:rPr lang="fa-IR" sz="2400" dirty="0" err="1">
                <a:cs typeface="B Nazanin" panose="00000400000000000000" pitchFamily="2" charset="-78"/>
              </a:rPr>
              <a:t>مطلوبي</a:t>
            </a:r>
            <a:r>
              <a:rPr lang="fa-IR" sz="2400" dirty="0">
                <a:cs typeface="B Nazanin" panose="00000400000000000000" pitchFamily="2" charset="-78"/>
              </a:rPr>
              <a:t> در طعم ، بو، رنگ ، مزه و بافت فرآورده ها </a:t>
            </a:r>
            <a:r>
              <a:rPr lang="fa-IR" sz="2400" dirty="0" err="1">
                <a:cs typeface="B Nazanin" panose="00000400000000000000" pitchFamily="2" charset="-78"/>
              </a:rPr>
              <a:t>ايجاد</a:t>
            </a:r>
            <a:r>
              <a:rPr lang="fa-IR" sz="2400" dirty="0">
                <a:cs typeface="B Nazanin" panose="00000400000000000000" pitchFamily="2" charset="-78"/>
              </a:rPr>
              <a:t> </a:t>
            </a:r>
            <a:r>
              <a:rPr lang="fa-IR" sz="2400" dirty="0" err="1">
                <a:cs typeface="B Nazanin" panose="00000400000000000000" pitchFamily="2" charset="-78"/>
              </a:rPr>
              <a:t>مي</a:t>
            </a:r>
            <a:r>
              <a:rPr lang="fa-IR" sz="2400" dirty="0">
                <a:cs typeface="B Nazanin" panose="00000400000000000000" pitchFamily="2" charset="-78"/>
              </a:rPr>
              <a:t> کنند.</a:t>
            </a:r>
          </a:p>
          <a:p>
            <a:pPr>
              <a:lnSpc>
                <a:spcPct val="150000"/>
              </a:lnSpc>
            </a:pPr>
            <a:endParaRPr lang="fa-IR"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36381" y="3775166"/>
            <a:ext cx="2946899" cy="2837498"/>
          </a:xfrm>
          <a:prstGeom prst="rect">
            <a:avLst/>
          </a:prstGeom>
        </p:spPr>
      </p:pic>
    </p:spTree>
    <p:extLst>
      <p:ext uri="{BB962C8B-B14F-4D97-AF65-F5344CB8AC3E}">
        <p14:creationId xmlns:p14="http://schemas.microsoft.com/office/powerpoint/2010/main" val="174695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5291" y="195943"/>
            <a:ext cx="10067698" cy="6322423"/>
          </a:xfrm>
        </p:spPr>
        <p:txBody>
          <a:bodyPr>
            <a:noAutofit/>
          </a:bodyPr>
          <a:lstStyle/>
          <a:p>
            <a:pPr>
              <a:lnSpc>
                <a:spcPct val="200000"/>
              </a:lnSpc>
            </a:pPr>
            <a:r>
              <a:rPr lang="fa-IR" sz="2400" b="1" dirty="0">
                <a:cs typeface="B Nazanin" panose="00000400000000000000" pitchFamily="2" charset="-78"/>
              </a:rPr>
              <a:t>مزاياي تخمير </a:t>
            </a:r>
            <a:r>
              <a:rPr lang="fa-IR" sz="2400" b="1" dirty="0" smtClean="0">
                <a:cs typeface="B Nazanin" panose="00000400000000000000" pitchFamily="2" charset="-78"/>
              </a:rPr>
              <a:t>:</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مواد </a:t>
            </a:r>
            <a:r>
              <a:rPr lang="fa-IR" sz="2000" dirty="0" err="1">
                <a:cs typeface="B Nazanin" panose="00000400000000000000" pitchFamily="2" charset="-78"/>
              </a:rPr>
              <a:t>غذايي</a:t>
            </a:r>
            <a:r>
              <a:rPr lang="fa-IR" sz="2000" dirty="0">
                <a:cs typeface="B Nazanin" panose="00000400000000000000" pitchFamily="2" charset="-78"/>
              </a:rPr>
              <a:t> تخمير شده </a:t>
            </a:r>
            <a:r>
              <a:rPr lang="fa-IR" sz="2000" dirty="0" err="1">
                <a:cs typeface="B Nazanin" panose="00000400000000000000" pitchFamily="2" charset="-78"/>
              </a:rPr>
              <a:t>داراي</a:t>
            </a:r>
            <a:r>
              <a:rPr lang="fa-IR" sz="2000" dirty="0">
                <a:cs typeface="B Nazanin" panose="00000400000000000000" pitchFamily="2" charset="-78"/>
              </a:rPr>
              <a:t> طعم و مزه </a:t>
            </a:r>
            <a:r>
              <a:rPr lang="fa-IR" sz="2000" dirty="0" err="1">
                <a:cs typeface="B Nazanin" panose="00000400000000000000" pitchFamily="2" charset="-78"/>
              </a:rPr>
              <a:t>بهتري</a:t>
            </a:r>
            <a:r>
              <a:rPr lang="fa-IR" sz="2000" dirty="0">
                <a:cs typeface="B Nazanin" panose="00000400000000000000" pitchFamily="2" charset="-78"/>
              </a:rPr>
              <a:t> هستند، </a:t>
            </a:r>
            <a:r>
              <a:rPr lang="fa-IR" sz="2000" dirty="0" err="1">
                <a:cs typeface="B Nazanin" panose="00000400000000000000" pitchFamily="2" charset="-78"/>
              </a:rPr>
              <a:t>زيرا</a:t>
            </a:r>
            <a:r>
              <a:rPr lang="fa-IR" sz="2000" dirty="0">
                <a:cs typeface="B Nazanin" panose="00000400000000000000" pitchFamily="2" charset="-78"/>
              </a:rPr>
              <a:t> </a:t>
            </a:r>
            <a:r>
              <a:rPr lang="fa-IR" sz="2000" dirty="0" err="1">
                <a:cs typeface="B Nazanin" panose="00000400000000000000" pitchFamily="2" charset="-78"/>
              </a:rPr>
              <a:t>طي</a:t>
            </a:r>
            <a:r>
              <a:rPr lang="fa-IR" sz="2000" dirty="0">
                <a:cs typeface="B Nazanin" panose="00000400000000000000" pitchFamily="2" charset="-78"/>
              </a:rPr>
              <a:t> عمل تخمير واکنش </a:t>
            </a:r>
            <a:r>
              <a:rPr lang="fa-IR" sz="2000" dirty="0" err="1">
                <a:cs typeface="B Nazanin" panose="00000400000000000000" pitchFamily="2" charset="-78"/>
              </a:rPr>
              <a:t>هاي</a:t>
            </a:r>
            <a:r>
              <a:rPr lang="fa-IR" sz="2000" dirty="0">
                <a:cs typeface="B Nazanin" panose="00000400000000000000" pitchFamily="2" charset="-78"/>
              </a:rPr>
              <a:t> </a:t>
            </a:r>
            <a:r>
              <a:rPr lang="fa-IR" sz="2000" dirty="0" err="1">
                <a:cs typeface="B Nazanin" panose="00000400000000000000" pitchFamily="2" charset="-78"/>
              </a:rPr>
              <a:t>شيميايي</a:t>
            </a:r>
            <a:r>
              <a:rPr lang="fa-IR" sz="2000" dirty="0">
                <a:cs typeface="B Nazanin" panose="00000400000000000000" pitchFamily="2" charset="-78"/>
              </a:rPr>
              <a:t> </a:t>
            </a:r>
            <a:r>
              <a:rPr lang="fa-IR" sz="2000" dirty="0" err="1">
                <a:cs typeface="B Nazanin" panose="00000400000000000000" pitchFamily="2" charset="-78"/>
              </a:rPr>
              <a:t>زيادي</a:t>
            </a:r>
            <a:r>
              <a:rPr lang="fa-IR" sz="2000" dirty="0">
                <a:cs typeface="B Nazanin" panose="00000400000000000000" pitchFamily="2" charset="-78"/>
              </a:rPr>
              <a:t> صورت </a:t>
            </a:r>
            <a:r>
              <a:rPr lang="fa-IR" sz="2000" dirty="0" err="1">
                <a:cs typeface="B Nazanin" panose="00000400000000000000" pitchFamily="2" charset="-78"/>
              </a:rPr>
              <a:t>مي</a:t>
            </a:r>
            <a:r>
              <a:rPr lang="fa-IR" sz="2000" dirty="0">
                <a:cs typeface="B Nazanin" panose="00000400000000000000" pitchFamily="2" charset="-78"/>
              </a:rPr>
              <a:t> </a:t>
            </a:r>
            <a:r>
              <a:rPr lang="fa-IR" sz="2000" dirty="0" err="1">
                <a:cs typeface="B Nazanin" panose="00000400000000000000" pitchFamily="2" charset="-78"/>
              </a:rPr>
              <a:t>گيرد</a:t>
            </a:r>
            <a:r>
              <a:rPr lang="fa-IR" sz="2000" dirty="0">
                <a:cs typeface="B Nazanin" panose="00000400000000000000" pitchFamily="2" charset="-78"/>
              </a:rPr>
              <a:t> و </a:t>
            </a:r>
            <a:r>
              <a:rPr lang="fa-IR" sz="2000" dirty="0" err="1">
                <a:cs typeface="B Nazanin" panose="00000400000000000000" pitchFamily="2" charset="-78"/>
              </a:rPr>
              <a:t>متابوليسم</a:t>
            </a:r>
            <a:r>
              <a:rPr lang="fa-IR" sz="2000" dirty="0">
                <a:cs typeface="B Nazanin" panose="00000400000000000000" pitchFamily="2" charset="-78"/>
              </a:rPr>
              <a:t> </a:t>
            </a:r>
            <a:r>
              <a:rPr lang="fa-IR" sz="2000" dirty="0" err="1">
                <a:cs typeface="B Nazanin" panose="00000400000000000000" pitchFamily="2" charset="-78"/>
              </a:rPr>
              <a:t>هاي</a:t>
            </a:r>
            <a:r>
              <a:rPr lang="fa-IR" sz="2000" dirty="0">
                <a:cs typeface="B Nazanin" panose="00000400000000000000" pitchFamily="2" charset="-78"/>
              </a:rPr>
              <a:t> </a:t>
            </a:r>
            <a:r>
              <a:rPr lang="fa-IR" sz="2000" dirty="0" err="1">
                <a:cs typeface="B Nazanin" panose="00000400000000000000" pitchFamily="2" charset="-78"/>
              </a:rPr>
              <a:t>مفيدي</a:t>
            </a:r>
            <a:r>
              <a:rPr lang="fa-IR" sz="2000" dirty="0">
                <a:cs typeface="B Nazanin" panose="00000400000000000000" pitchFamily="2" charset="-78"/>
              </a:rPr>
              <a:t> حاصل </a:t>
            </a:r>
            <a:r>
              <a:rPr lang="fa-IR" sz="2000" dirty="0" err="1">
                <a:cs typeface="B Nazanin" panose="00000400000000000000" pitchFamily="2" charset="-78"/>
              </a:rPr>
              <a:t>مي</a:t>
            </a:r>
            <a:r>
              <a:rPr lang="fa-IR" sz="2000" dirty="0">
                <a:cs typeface="B Nazanin" panose="00000400000000000000" pitchFamily="2" charset="-78"/>
              </a:rPr>
              <a:t> شود که در طعم و مزه اثرات </a:t>
            </a:r>
            <a:r>
              <a:rPr lang="fa-IR" sz="2000" dirty="0" err="1">
                <a:cs typeface="B Nazanin" panose="00000400000000000000" pitchFamily="2" charset="-78"/>
              </a:rPr>
              <a:t>مطلوبي</a:t>
            </a:r>
            <a:r>
              <a:rPr lang="fa-IR" sz="2000" dirty="0">
                <a:cs typeface="B Nazanin" panose="00000400000000000000" pitchFamily="2" charset="-78"/>
              </a:rPr>
              <a:t> دارند.</a:t>
            </a:r>
            <a:br>
              <a:rPr lang="fa-IR" sz="2000" dirty="0">
                <a:cs typeface="B Nazanin" panose="00000400000000000000" pitchFamily="2" charset="-78"/>
              </a:rPr>
            </a:br>
            <a:r>
              <a:rPr lang="fa-IR" sz="2000" dirty="0">
                <a:cs typeface="B Nazanin" panose="00000400000000000000" pitchFamily="2" charset="-78"/>
              </a:rPr>
              <a:t>-  از نظر </a:t>
            </a:r>
            <a:r>
              <a:rPr lang="fa-IR" sz="2000" dirty="0" err="1">
                <a:cs typeface="B Nazanin" panose="00000400000000000000" pitchFamily="2" charset="-78"/>
              </a:rPr>
              <a:t>ايمني</a:t>
            </a:r>
            <a:r>
              <a:rPr lang="fa-IR" sz="2000" dirty="0">
                <a:cs typeface="B Nazanin" panose="00000400000000000000" pitchFamily="2" charset="-78"/>
              </a:rPr>
              <a:t> مصرف مواد </a:t>
            </a:r>
            <a:r>
              <a:rPr lang="fa-IR" sz="2000" dirty="0" err="1">
                <a:cs typeface="B Nazanin" panose="00000400000000000000" pitchFamily="2" charset="-78"/>
              </a:rPr>
              <a:t>غذايي</a:t>
            </a:r>
            <a:r>
              <a:rPr lang="fa-IR" sz="2000" dirty="0">
                <a:cs typeface="B Nazanin" panose="00000400000000000000" pitchFamily="2" charset="-78"/>
              </a:rPr>
              <a:t> تخمير شده نسبت به مواد اوليه خود </a:t>
            </a:r>
            <a:r>
              <a:rPr lang="fa-IR" sz="2000" dirty="0" err="1">
                <a:cs typeface="B Nazanin" panose="00000400000000000000" pitchFamily="2" charset="-78"/>
              </a:rPr>
              <a:t>شرايط</a:t>
            </a:r>
            <a:r>
              <a:rPr lang="fa-IR" sz="2000" dirty="0">
                <a:cs typeface="B Nazanin" panose="00000400000000000000" pitchFamily="2" charset="-78"/>
              </a:rPr>
              <a:t> مطلوب </a:t>
            </a:r>
            <a:r>
              <a:rPr lang="fa-IR" sz="2000" dirty="0" err="1">
                <a:cs typeface="B Nazanin" panose="00000400000000000000" pitchFamily="2" charset="-78"/>
              </a:rPr>
              <a:t>تري</a:t>
            </a:r>
            <a:r>
              <a:rPr lang="fa-IR" sz="2000" dirty="0">
                <a:cs typeface="B Nazanin" panose="00000400000000000000" pitchFamily="2" charset="-78"/>
              </a:rPr>
              <a:t> دارند. </a:t>
            </a:r>
            <a:r>
              <a:rPr lang="fa-IR" sz="2000" dirty="0" err="1">
                <a:cs typeface="B Nazanin" panose="00000400000000000000" pitchFamily="2" charset="-78"/>
              </a:rPr>
              <a:t>زيرا</a:t>
            </a:r>
            <a:r>
              <a:rPr lang="fa-IR" sz="2000" dirty="0">
                <a:cs typeface="B Nazanin" panose="00000400000000000000" pitchFamily="2" charset="-78"/>
              </a:rPr>
              <a:t> </a:t>
            </a:r>
            <a:r>
              <a:rPr lang="fa-IR" sz="2000" dirty="0" err="1">
                <a:cs typeface="B Nazanin" panose="00000400000000000000" pitchFamily="2" charset="-78"/>
              </a:rPr>
              <a:t>ميکروارگانيسم</a:t>
            </a:r>
            <a:r>
              <a:rPr lang="fa-IR" sz="2000" dirty="0">
                <a:cs typeface="B Nazanin" panose="00000400000000000000" pitchFamily="2" charset="-78"/>
              </a:rPr>
              <a:t> ها </a:t>
            </a:r>
            <a:r>
              <a:rPr lang="fa-IR" sz="2000" dirty="0" err="1">
                <a:cs typeface="B Nazanin" panose="00000400000000000000" pitchFamily="2" charset="-78"/>
              </a:rPr>
              <a:t>طي</a:t>
            </a:r>
            <a:r>
              <a:rPr lang="fa-IR" sz="2000" dirty="0">
                <a:cs typeface="B Nazanin" panose="00000400000000000000" pitchFamily="2" charset="-78"/>
              </a:rPr>
              <a:t> مراحل </a:t>
            </a:r>
            <a:r>
              <a:rPr lang="fa-IR" sz="2000" dirty="0" err="1">
                <a:cs typeface="B Nazanin" panose="00000400000000000000" pitchFamily="2" charset="-78"/>
              </a:rPr>
              <a:t>تکثير</a:t>
            </a:r>
            <a:r>
              <a:rPr lang="fa-IR" sz="2000" dirty="0">
                <a:cs typeface="B Nazanin" panose="00000400000000000000" pitchFamily="2" charset="-78"/>
              </a:rPr>
              <a:t> خود </a:t>
            </a:r>
            <a:r>
              <a:rPr lang="fa-IR" sz="2000" dirty="0" err="1">
                <a:cs typeface="B Nazanin" panose="00000400000000000000" pitchFamily="2" charset="-78"/>
              </a:rPr>
              <a:t>مقداري</a:t>
            </a:r>
            <a:r>
              <a:rPr lang="fa-IR" sz="2000" dirty="0">
                <a:cs typeface="B Nazanin" panose="00000400000000000000" pitchFamily="2" charset="-78"/>
              </a:rPr>
              <a:t> از </a:t>
            </a:r>
            <a:r>
              <a:rPr lang="fa-IR" sz="2000" dirty="0" err="1">
                <a:cs typeface="B Nazanin" panose="00000400000000000000" pitchFamily="2" charset="-78"/>
              </a:rPr>
              <a:t>ترکيبات</a:t>
            </a:r>
            <a:r>
              <a:rPr lang="fa-IR" sz="2000" dirty="0">
                <a:cs typeface="B Nazanin" panose="00000400000000000000" pitchFamily="2" charset="-78"/>
              </a:rPr>
              <a:t> مضر را </a:t>
            </a:r>
            <a:r>
              <a:rPr lang="fa-IR" sz="2000" dirty="0" err="1">
                <a:cs typeface="B Nazanin" panose="00000400000000000000" pitchFamily="2" charset="-78"/>
              </a:rPr>
              <a:t>تجزيه</a:t>
            </a:r>
            <a:r>
              <a:rPr lang="fa-IR" sz="2000" dirty="0">
                <a:cs typeface="B Nazanin" panose="00000400000000000000" pitchFamily="2" charset="-78"/>
              </a:rPr>
              <a:t> </a:t>
            </a:r>
            <a:r>
              <a:rPr lang="fa-IR" sz="2000" dirty="0" err="1">
                <a:cs typeface="B Nazanin" panose="00000400000000000000" pitchFamily="2" charset="-78"/>
              </a:rPr>
              <a:t>مي</a:t>
            </a:r>
            <a:r>
              <a:rPr lang="fa-IR" sz="2000" dirty="0">
                <a:cs typeface="B Nazanin" panose="00000400000000000000" pitchFamily="2" charset="-78"/>
              </a:rPr>
              <a:t> کنند.( </a:t>
            </a:r>
            <a:r>
              <a:rPr lang="fa-IR" sz="2000" dirty="0" err="1">
                <a:cs typeface="B Nazanin" panose="00000400000000000000" pitchFamily="2" charset="-78"/>
              </a:rPr>
              <a:t>هماننند</a:t>
            </a:r>
            <a:r>
              <a:rPr lang="fa-IR" sz="2000" dirty="0">
                <a:cs typeface="B Nazanin" panose="00000400000000000000" pitchFamily="2" charset="-78"/>
              </a:rPr>
              <a:t> آنچه در مورد </a:t>
            </a:r>
            <a:r>
              <a:rPr lang="fa-IR" sz="2000" dirty="0" err="1">
                <a:cs typeface="B Nazanin" panose="00000400000000000000" pitchFamily="2" charset="-78"/>
              </a:rPr>
              <a:t>فیتات</a:t>
            </a:r>
            <a:r>
              <a:rPr lang="fa-IR" sz="2000" dirty="0">
                <a:cs typeface="B Nazanin" panose="00000400000000000000" pitchFamily="2" charset="-78"/>
              </a:rPr>
              <a:t> در تخمیر نان صورت میگیرد )</a:t>
            </a:r>
            <a:br>
              <a:rPr lang="fa-IR" sz="2000" dirty="0">
                <a:cs typeface="B Nazanin" panose="00000400000000000000" pitchFamily="2" charset="-78"/>
              </a:rPr>
            </a:br>
            <a:r>
              <a:rPr lang="fa-IR" sz="2000" dirty="0">
                <a:cs typeface="B Nazanin" panose="00000400000000000000" pitchFamily="2" charset="-78"/>
              </a:rPr>
              <a:t>-  </a:t>
            </a:r>
            <a:r>
              <a:rPr lang="fa-IR" sz="2000" dirty="0" err="1">
                <a:cs typeface="B Nazanin" panose="00000400000000000000" pitchFamily="2" charset="-78"/>
              </a:rPr>
              <a:t>قابليت</a:t>
            </a:r>
            <a:r>
              <a:rPr lang="fa-IR" sz="2000" dirty="0">
                <a:cs typeface="B Nazanin" panose="00000400000000000000" pitchFamily="2" charset="-78"/>
              </a:rPr>
              <a:t> </a:t>
            </a:r>
            <a:r>
              <a:rPr lang="fa-IR" sz="2000" dirty="0" err="1">
                <a:cs typeface="B Nazanin" panose="00000400000000000000" pitchFamily="2" charset="-78"/>
              </a:rPr>
              <a:t>نگهداري</a:t>
            </a:r>
            <a:r>
              <a:rPr lang="fa-IR" sz="2000" dirty="0">
                <a:cs typeface="B Nazanin" panose="00000400000000000000" pitchFamily="2" charset="-78"/>
              </a:rPr>
              <a:t> مواد </a:t>
            </a:r>
            <a:r>
              <a:rPr lang="fa-IR" sz="2000" dirty="0" err="1">
                <a:cs typeface="B Nazanin" panose="00000400000000000000" pitchFamily="2" charset="-78"/>
              </a:rPr>
              <a:t>غذايي</a:t>
            </a:r>
            <a:r>
              <a:rPr lang="fa-IR" sz="2000" dirty="0">
                <a:cs typeface="B Nazanin" panose="00000400000000000000" pitchFamily="2" charset="-78"/>
              </a:rPr>
              <a:t> تخمير شده نسبت به مواد اوليه </a:t>
            </a:r>
            <a:r>
              <a:rPr lang="fa-IR" sz="2000" dirty="0" err="1">
                <a:cs typeface="B Nazanin" panose="00000400000000000000" pitchFamily="2" charset="-78"/>
              </a:rPr>
              <a:t>بيشتر</a:t>
            </a:r>
            <a:r>
              <a:rPr lang="fa-IR" sz="2000" dirty="0">
                <a:cs typeface="B Nazanin" panose="00000400000000000000" pitchFamily="2" charset="-78"/>
              </a:rPr>
              <a:t> است، </a:t>
            </a:r>
            <a:r>
              <a:rPr lang="fa-IR" sz="2000" dirty="0" err="1">
                <a:cs typeface="B Nazanin" panose="00000400000000000000" pitchFamily="2" charset="-78"/>
              </a:rPr>
              <a:t>زيرا</a:t>
            </a:r>
            <a:r>
              <a:rPr lang="fa-IR" sz="2000" dirty="0">
                <a:cs typeface="B Nazanin" panose="00000400000000000000" pitchFamily="2" charset="-78"/>
              </a:rPr>
              <a:t> </a:t>
            </a:r>
            <a:r>
              <a:rPr lang="fa-IR" sz="2000" dirty="0" err="1">
                <a:cs typeface="B Nazanin" panose="00000400000000000000" pitchFamily="2" charset="-78"/>
              </a:rPr>
              <a:t>ميکروارگانيسم</a:t>
            </a:r>
            <a:r>
              <a:rPr lang="fa-IR" sz="2000" dirty="0">
                <a:cs typeface="B Nazanin" panose="00000400000000000000" pitchFamily="2" charset="-78"/>
              </a:rPr>
              <a:t> </a:t>
            </a:r>
            <a:r>
              <a:rPr lang="fa-IR" sz="2000" dirty="0" err="1">
                <a:cs typeface="B Nazanin" panose="00000400000000000000" pitchFamily="2" charset="-78"/>
              </a:rPr>
              <a:t>هاي</a:t>
            </a:r>
            <a:r>
              <a:rPr lang="fa-IR" sz="2000" dirty="0">
                <a:cs typeface="B Nazanin" panose="00000400000000000000" pitchFamily="2" charset="-78"/>
              </a:rPr>
              <a:t> عامل تخمير </a:t>
            </a:r>
            <a:r>
              <a:rPr lang="fa-IR" sz="2000" dirty="0" err="1">
                <a:cs typeface="B Nazanin" panose="00000400000000000000" pitchFamily="2" charset="-78"/>
              </a:rPr>
              <a:t>طي</a:t>
            </a:r>
            <a:r>
              <a:rPr lang="fa-IR" sz="2000" dirty="0">
                <a:cs typeface="B Nazanin" panose="00000400000000000000" pitchFamily="2" charset="-78"/>
              </a:rPr>
              <a:t> مراحل </a:t>
            </a:r>
            <a:r>
              <a:rPr lang="fa-IR" sz="2000" dirty="0" err="1">
                <a:cs typeface="B Nazanin" panose="00000400000000000000" pitchFamily="2" charset="-78"/>
              </a:rPr>
              <a:t>تکثير</a:t>
            </a:r>
            <a:r>
              <a:rPr lang="fa-IR" sz="2000" dirty="0">
                <a:cs typeface="B Nazanin" panose="00000400000000000000" pitchFamily="2" charset="-78"/>
              </a:rPr>
              <a:t> خود </a:t>
            </a:r>
            <a:r>
              <a:rPr lang="fa-IR" sz="2000" dirty="0" err="1">
                <a:cs typeface="B Nazanin" panose="00000400000000000000" pitchFamily="2" charset="-78"/>
              </a:rPr>
              <a:t>مقداري</a:t>
            </a:r>
            <a:r>
              <a:rPr lang="fa-IR" sz="2000" dirty="0">
                <a:cs typeface="B Nazanin" panose="00000400000000000000" pitchFamily="2" charset="-78"/>
              </a:rPr>
              <a:t> </a:t>
            </a:r>
            <a:r>
              <a:rPr lang="fa-IR" sz="2000" dirty="0" err="1">
                <a:cs typeface="B Nazanin" panose="00000400000000000000" pitchFamily="2" charset="-78"/>
              </a:rPr>
              <a:t>اسيدهاي</a:t>
            </a:r>
            <a:r>
              <a:rPr lang="fa-IR" sz="2000" dirty="0">
                <a:cs typeface="B Nazanin" panose="00000400000000000000" pitchFamily="2" charset="-78"/>
              </a:rPr>
              <a:t> </a:t>
            </a:r>
            <a:r>
              <a:rPr lang="fa-IR" sz="2000" dirty="0" err="1">
                <a:cs typeface="B Nazanin" panose="00000400000000000000" pitchFamily="2" charset="-78"/>
              </a:rPr>
              <a:t>آلي</a:t>
            </a:r>
            <a:r>
              <a:rPr lang="fa-IR" sz="2000" dirty="0">
                <a:cs typeface="B Nazanin" panose="00000400000000000000" pitchFamily="2" charset="-78"/>
              </a:rPr>
              <a:t> سنتز </a:t>
            </a:r>
            <a:r>
              <a:rPr lang="fa-IR" sz="2000" dirty="0" err="1">
                <a:cs typeface="B Nazanin" panose="00000400000000000000" pitchFamily="2" charset="-78"/>
              </a:rPr>
              <a:t>مي</a:t>
            </a:r>
            <a:r>
              <a:rPr lang="fa-IR" sz="2000" dirty="0">
                <a:cs typeface="B Nazanin" panose="00000400000000000000" pitchFamily="2" charset="-78"/>
              </a:rPr>
              <a:t> کنند و بالا رفتن مقدار </a:t>
            </a:r>
            <a:r>
              <a:rPr lang="fa-IR" sz="2000" dirty="0" err="1">
                <a:cs typeface="B Nazanin" panose="00000400000000000000" pitchFamily="2" charset="-78"/>
              </a:rPr>
              <a:t>اين</a:t>
            </a:r>
            <a:r>
              <a:rPr lang="fa-IR" sz="2000" dirty="0">
                <a:cs typeface="B Nazanin" panose="00000400000000000000" pitchFamily="2" charset="-78"/>
              </a:rPr>
              <a:t> </a:t>
            </a:r>
            <a:r>
              <a:rPr lang="fa-IR" sz="2000" dirty="0" err="1">
                <a:cs typeface="B Nazanin" panose="00000400000000000000" pitchFamily="2" charset="-78"/>
              </a:rPr>
              <a:t>ترکيبات</a:t>
            </a:r>
            <a:r>
              <a:rPr lang="fa-IR" sz="2000" dirty="0">
                <a:cs typeface="B Nazanin" panose="00000400000000000000" pitchFamily="2" charset="-78"/>
              </a:rPr>
              <a:t> در مواد </a:t>
            </a:r>
            <a:r>
              <a:rPr lang="fa-IR" sz="2000" dirty="0" err="1">
                <a:cs typeface="B Nazanin" panose="00000400000000000000" pitchFamily="2" charset="-78"/>
              </a:rPr>
              <a:t>غذايي</a:t>
            </a:r>
            <a:r>
              <a:rPr lang="fa-IR" sz="2000" dirty="0">
                <a:cs typeface="B Nazanin" panose="00000400000000000000" pitchFamily="2" charset="-78"/>
              </a:rPr>
              <a:t> موجب </a:t>
            </a:r>
            <a:r>
              <a:rPr lang="fa-IR" sz="2000" dirty="0" err="1">
                <a:cs typeface="B Nazanin" panose="00000400000000000000" pitchFamily="2" charset="-78"/>
              </a:rPr>
              <a:t>مي</a:t>
            </a:r>
            <a:r>
              <a:rPr lang="fa-IR" sz="2000" dirty="0">
                <a:cs typeface="B Nazanin" panose="00000400000000000000" pitchFamily="2" charset="-78"/>
              </a:rPr>
              <a:t> شود که </a:t>
            </a:r>
            <a:r>
              <a:rPr lang="fa-IR" sz="2000" dirty="0" err="1">
                <a:cs typeface="B Nazanin" panose="00000400000000000000" pitchFamily="2" charset="-78"/>
              </a:rPr>
              <a:t>ميکروارگانيسمهاي</a:t>
            </a:r>
            <a:r>
              <a:rPr lang="fa-IR" sz="2000" dirty="0">
                <a:cs typeface="B Nazanin" panose="00000400000000000000" pitchFamily="2" charset="-78"/>
              </a:rPr>
              <a:t> </a:t>
            </a:r>
            <a:r>
              <a:rPr lang="fa-IR" sz="2000" dirty="0" err="1">
                <a:cs typeface="B Nazanin" panose="00000400000000000000" pitchFamily="2" charset="-78"/>
              </a:rPr>
              <a:t>بيماري</a:t>
            </a:r>
            <a:r>
              <a:rPr lang="fa-IR" sz="2000" dirty="0">
                <a:cs typeface="B Nazanin" panose="00000400000000000000" pitchFamily="2" charset="-78"/>
              </a:rPr>
              <a:t> زا و عامل فساد مواد </a:t>
            </a:r>
            <a:r>
              <a:rPr lang="fa-IR" sz="2000" dirty="0" err="1">
                <a:cs typeface="B Nazanin" panose="00000400000000000000" pitchFamily="2" charset="-78"/>
              </a:rPr>
              <a:t>غذايي</a:t>
            </a:r>
            <a:r>
              <a:rPr lang="fa-IR" sz="2000" dirty="0">
                <a:cs typeface="B Nazanin" panose="00000400000000000000" pitchFamily="2" charset="-78"/>
              </a:rPr>
              <a:t> نتوانند </a:t>
            </a:r>
            <a:r>
              <a:rPr lang="fa-IR" sz="2000" dirty="0" err="1">
                <a:cs typeface="B Nazanin" panose="00000400000000000000" pitchFamily="2" charset="-78"/>
              </a:rPr>
              <a:t>تکثير</a:t>
            </a:r>
            <a:r>
              <a:rPr lang="fa-IR" sz="2000" dirty="0">
                <a:cs typeface="B Nazanin" panose="00000400000000000000" pitchFamily="2" charset="-78"/>
              </a:rPr>
              <a:t> کنند. غذاهای مختلف نظیر ماست و سوسیس ها همگی به دلیل تخمیر دارای اسید هستند که مدت ماندگاری آنها افزایش می یابد . </a:t>
            </a:r>
          </a:p>
          <a:p>
            <a:pPr>
              <a:lnSpc>
                <a:spcPct val="200000"/>
              </a:lnSpc>
            </a:pPr>
            <a:endParaRPr lang="fa-IR"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0" y="0"/>
            <a:ext cx="1645920" cy="1645920"/>
          </a:xfrm>
          <a:prstGeom prst="rect">
            <a:avLst/>
          </a:prstGeom>
        </p:spPr>
      </p:pic>
    </p:spTree>
    <p:extLst>
      <p:ext uri="{BB962C8B-B14F-4D97-AF65-F5344CB8AC3E}">
        <p14:creationId xmlns:p14="http://schemas.microsoft.com/office/powerpoint/2010/main" val="150486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297" y="349790"/>
            <a:ext cx="8911687" cy="1280890"/>
          </a:xfrm>
        </p:spPr>
        <p:txBody>
          <a:bodyPr>
            <a:normAutofit fontScale="90000"/>
          </a:bodyPr>
          <a:lstStyle/>
          <a:p>
            <a:pPr algn="r"/>
            <a:r>
              <a:rPr lang="fa-IR" sz="4400" b="1" dirty="0" smtClean="0">
                <a:cs typeface="B Nazanin" panose="00000400000000000000" pitchFamily="2" charset="-78"/>
              </a:rPr>
              <a:t>6.عمل </a:t>
            </a:r>
            <a:r>
              <a:rPr lang="fa-IR" sz="4400" b="1" dirty="0">
                <a:cs typeface="B Nazanin" panose="00000400000000000000" pitchFamily="2" charset="-78"/>
              </a:rPr>
              <a:t>آوری و شور کردن</a:t>
            </a:r>
            <a:br>
              <a:rPr lang="fa-IR" sz="4400" b="1" dirty="0">
                <a:cs typeface="B Nazanin" panose="00000400000000000000" pitchFamily="2" charset="-78"/>
              </a:rPr>
            </a:br>
            <a:endParaRPr lang="fa-IR" b="1" dirty="0">
              <a:cs typeface="B Nazanin" panose="00000400000000000000" pitchFamily="2" charset="-78"/>
            </a:endParaRPr>
          </a:p>
        </p:txBody>
      </p:sp>
      <p:sp>
        <p:nvSpPr>
          <p:cNvPr id="3" name="Content Placeholder 2"/>
          <p:cNvSpPr>
            <a:spLocks noGrp="1"/>
          </p:cNvSpPr>
          <p:nvPr>
            <p:ph idx="1"/>
          </p:nvPr>
        </p:nvSpPr>
        <p:spPr>
          <a:xfrm>
            <a:off x="2137365" y="1175656"/>
            <a:ext cx="10054635" cy="5107577"/>
          </a:xfrm>
        </p:spPr>
        <p:txBody>
          <a:bodyPr>
            <a:normAutofit fontScale="92500" lnSpcReduction="20000"/>
          </a:bodyPr>
          <a:lstStyle/>
          <a:p>
            <a:pPr>
              <a:lnSpc>
                <a:spcPct val="200000"/>
              </a:lnSpc>
            </a:pPr>
            <a:r>
              <a:rPr lang="fa-IR" sz="2400" dirty="0">
                <a:cs typeface="B Nazanin" panose="00000400000000000000" pitchFamily="2" charset="-78"/>
              </a:rPr>
              <a:t>استفاده از نمک زدن و شور کردن </a:t>
            </a:r>
            <a:r>
              <a:rPr lang="fa-IR" sz="2400" dirty="0" err="1">
                <a:cs typeface="B Nazanin" panose="00000400000000000000" pitchFamily="2" charset="-78"/>
              </a:rPr>
              <a:t>براي</a:t>
            </a:r>
            <a:r>
              <a:rPr lang="fa-IR" sz="2400" dirty="0">
                <a:cs typeface="B Nazanin" panose="00000400000000000000" pitchFamily="2" charset="-78"/>
              </a:rPr>
              <a:t> </a:t>
            </a:r>
            <a:r>
              <a:rPr lang="fa-IR" sz="2400" dirty="0" err="1">
                <a:cs typeface="B Nazanin" panose="00000400000000000000" pitchFamily="2" charset="-78"/>
              </a:rPr>
              <a:t>نگهداري</a:t>
            </a:r>
            <a:r>
              <a:rPr lang="fa-IR" sz="2400" dirty="0">
                <a:cs typeface="B Nazanin" panose="00000400000000000000" pitchFamily="2" charset="-78"/>
              </a:rPr>
              <a:t> مواد </a:t>
            </a:r>
            <a:r>
              <a:rPr lang="fa-IR" sz="2400" dirty="0" err="1">
                <a:cs typeface="B Nazanin" panose="00000400000000000000" pitchFamily="2" charset="-78"/>
              </a:rPr>
              <a:t>غذايي</a:t>
            </a:r>
            <a:r>
              <a:rPr lang="fa-IR" sz="2400" dirty="0">
                <a:cs typeface="B Nazanin" panose="00000400000000000000" pitchFamily="2" charset="-78"/>
              </a:rPr>
              <a:t> گوناگون مانند : گوشت ،</a:t>
            </a:r>
            <a:r>
              <a:rPr lang="fa-IR" sz="2400" dirty="0" err="1">
                <a:cs typeface="B Nazanin" panose="00000400000000000000" pitchFamily="2" charset="-78"/>
              </a:rPr>
              <a:t>ماهي</a:t>
            </a:r>
            <a:r>
              <a:rPr lang="fa-IR" sz="2400" dirty="0">
                <a:cs typeface="B Nazanin" panose="00000400000000000000" pitchFamily="2" charset="-78"/>
              </a:rPr>
              <a:t> ، </a:t>
            </a:r>
            <a:r>
              <a:rPr lang="fa-IR" sz="2400" dirty="0" err="1">
                <a:cs typeface="B Nazanin" panose="00000400000000000000" pitchFamily="2" charset="-78"/>
              </a:rPr>
              <a:t>پنير</a:t>
            </a:r>
            <a:r>
              <a:rPr lang="fa-IR" sz="2400" dirty="0">
                <a:cs typeface="B Nazanin" panose="00000400000000000000" pitchFamily="2" charset="-78"/>
              </a:rPr>
              <a:t> و </a:t>
            </a:r>
            <a:r>
              <a:rPr lang="fa-IR" sz="2400" dirty="0" err="1">
                <a:cs typeface="B Nazanin" panose="00000400000000000000" pitchFamily="2" charset="-78"/>
              </a:rPr>
              <a:t>سبزيها</a:t>
            </a:r>
            <a:r>
              <a:rPr lang="fa-IR" sz="2400" dirty="0">
                <a:cs typeface="B Nazanin" panose="00000400000000000000" pitchFamily="2" charset="-78"/>
              </a:rPr>
              <a:t> از حدود 3500 سال </a:t>
            </a:r>
            <a:r>
              <a:rPr lang="fa-IR" sz="2400" dirty="0" err="1">
                <a:cs typeface="B Nazanin" panose="00000400000000000000" pitchFamily="2" charset="-78"/>
              </a:rPr>
              <a:t>پيش</a:t>
            </a:r>
            <a:r>
              <a:rPr lang="fa-IR" sz="2400" dirty="0">
                <a:cs typeface="B Nazanin" panose="00000400000000000000" pitchFamily="2" charset="-78"/>
              </a:rPr>
              <a:t> در </a:t>
            </a:r>
            <a:r>
              <a:rPr lang="fa-IR" sz="2400" dirty="0" err="1">
                <a:cs typeface="B Nazanin" panose="00000400000000000000" pitchFamily="2" charset="-78"/>
              </a:rPr>
              <a:t>کشورهايي</a:t>
            </a:r>
            <a:r>
              <a:rPr lang="fa-IR" sz="2400" dirty="0">
                <a:cs typeface="B Nazanin" panose="00000400000000000000" pitchFamily="2" charset="-78"/>
              </a:rPr>
              <a:t> مانند، مصر ، </a:t>
            </a:r>
            <a:r>
              <a:rPr lang="fa-IR" sz="2400" dirty="0" err="1">
                <a:cs typeface="B Nazanin" panose="00000400000000000000" pitchFamily="2" charset="-78"/>
              </a:rPr>
              <a:t>يونان</a:t>
            </a:r>
            <a:r>
              <a:rPr lang="fa-IR" sz="2400" dirty="0">
                <a:cs typeface="B Nazanin" panose="00000400000000000000" pitchFamily="2" charset="-78"/>
              </a:rPr>
              <a:t>، </a:t>
            </a:r>
            <a:r>
              <a:rPr lang="fa-IR" sz="2400" dirty="0" err="1">
                <a:cs typeface="B Nazanin" panose="00000400000000000000" pitchFamily="2" charset="-78"/>
              </a:rPr>
              <a:t>چين</a:t>
            </a:r>
            <a:r>
              <a:rPr lang="fa-IR" sz="2400" dirty="0">
                <a:cs typeface="B Nazanin" panose="00000400000000000000" pitchFamily="2" charset="-78"/>
              </a:rPr>
              <a:t> و </a:t>
            </a:r>
            <a:r>
              <a:rPr lang="fa-IR" sz="2400" dirty="0" err="1">
                <a:cs typeface="B Nazanin" panose="00000400000000000000" pitchFamily="2" charset="-78"/>
              </a:rPr>
              <a:t>ساير</a:t>
            </a:r>
            <a:r>
              <a:rPr lang="fa-IR" sz="2400" dirty="0">
                <a:cs typeface="B Nazanin" panose="00000400000000000000" pitchFamily="2" charset="-78"/>
              </a:rPr>
              <a:t> نقاط جهان </a:t>
            </a:r>
            <a:r>
              <a:rPr lang="fa-IR" sz="2400" dirty="0" err="1">
                <a:cs typeface="B Nazanin" panose="00000400000000000000" pitchFamily="2" charset="-78"/>
              </a:rPr>
              <a:t>رايج</a:t>
            </a:r>
            <a:r>
              <a:rPr lang="fa-IR" sz="2400" dirty="0">
                <a:cs typeface="B Nazanin" panose="00000400000000000000" pitchFamily="2" charset="-78"/>
              </a:rPr>
              <a:t> بوده است.</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نمک ضمن جلوگیری از رشد میکروارگانیسمهای زیان آور امکان رشد بهتر میکروارگانیسمهای سودمند را برای انجام یک فرآیند و تولید ماده غذایی خاصی فراهم می نماید . چنانچه این فرایند در مورد گوشت به کار گرفته شود آن را عمل آوری و در صورتی که  در مورد میوه ها و سبزی ها مورد استفاده قرار گیرد آن را شور کردن می گویند . </a:t>
            </a:r>
          </a:p>
          <a:p>
            <a:r>
              <a:rPr lang="fa-IR" dirty="0"/>
              <a:t/>
            </a:r>
            <a:br>
              <a:rPr lang="fa-IR" dirty="0"/>
            </a:br>
            <a:endParaRPr lang="fa-IR" dirty="0"/>
          </a:p>
        </p:txBody>
      </p:sp>
      <p:pic>
        <p:nvPicPr>
          <p:cNvPr id="4" name="Picture 3"/>
          <p:cNvPicPr>
            <a:picLocks noChangeAspect="1"/>
          </p:cNvPicPr>
          <p:nvPr/>
        </p:nvPicPr>
        <p:blipFill>
          <a:blip r:embed="rId2"/>
          <a:stretch>
            <a:fillRect/>
          </a:stretch>
        </p:blipFill>
        <p:spPr>
          <a:xfrm>
            <a:off x="537158" y="4905375"/>
            <a:ext cx="2343150" cy="1952625"/>
          </a:xfrm>
          <a:prstGeom prst="rect">
            <a:avLst/>
          </a:prstGeom>
        </p:spPr>
      </p:pic>
    </p:spTree>
    <p:extLst>
      <p:ext uri="{BB962C8B-B14F-4D97-AF65-F5344CB8AC3E}">
        <p14:creationId xmlns:p14="http://schemas.microsoft.com/office/powerpoint/2010/main" val="9800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62853"/>
            <a:ext cx="8911687" cy="1280890"/>
          </a:xfrm>
        </p:spPr>
        <p:txBody>
          <a:bodyPr>
            <a:normAutofit fontScale="90000"/>
          </a:bodyPr>
          <a:lstStyle/>
          <a:p>
            <a:pPr algn="ctr"/>
            <a:r>
              <a:rPr lang="fa-IR" sz="6000" b="1" dirty="0">
                <a:cs typeface="B Nazanin" panose="00000400000000000000" pitchFamily="2" charset="-78"/>
              </a:rPr>
              <a:t>عمل آوری گوشت : </a:t>
            </a:r>
            <a:br>
              <a:rPr lang="fa-IR" sz="6000" b="1" dirty="0">
                <a:cs typeface="B Nazanin" panose="00000400000000000000" pitchFamily="2" charset="-78"/>
              </a:rPr>
            </a:br>
            <a:endParaRPr lang="fa-IR" b="1" dirty="0">
              <a:cs typeface="B Nazanin" panose="00000400000000000000" pitchFamily="2" charset="-78"/>
            </a:endParaRPr>
          </a:p>
        </p:txBody>
      </p:sp>
      <p:sp>
        <p:nvSpPr>
          <p:cNvPr id="3" name="Content Placeholder 2"/>
          <p:cNvSpPr>
            <a:spLocks noGrp="1"/>
          </p:cNvSpPr>
          <p:nvPr>
            <p:ph idx="1"/>
          </p:nvPr>
        </p:nvSpPr>
        <p:spPr>
          <a:xfrm>
            <a:off x="1724297" y="1389017"/>
            <a:ext cx="9937069" cy="4711338"/>
          </a:xfrm>
        </p:spPr>
        <p:txBody>
          <a:bodyPr>
            <a:normAutofit/>
          </a:bodyPr>
          <a:lstStyle/>
          <a:p>
            <a:r>
              <a:rPr lang="fa-IR" sz="2400" dirty="0" smtClean="0">
                <a:cs typeface="B Nazanin" panose="00000400000000000000" pitchFamily="2" charset="-78"/>
              </a:rPr>
              <a:t>نمک </a:t>
            </a:r>
            <a:r>
              <a:rPr lang="fa-IR" sz="2400" dirty="0">
                <a:cs typeface="B Nazanin" panose="00000400000000000000" pitchFamily="2" charset="-78"/>
              </a:rPr>
              <a:t>، قند و </a:t>
            </a:r>
            <a:r>
              <a:rPr lang="fa-IR" sz="2400" dirty="0" err="1">
                <a:cs typeface="B Nazanin" panose="00000400000000000000" pitchFamily="2" charset="-78"/>
              </a:rPr>
              <a:t>نیتریت</a:t>
            </a:r>
            <a:r>
              <a:rPr lang="fa-IR" sz="2400" dirty="0">
                <a:cs typeface="B Nazanin" panose="00000400000000000000" pitchFamily="2" charset="-78"/>
              </a:rPr>
              <a:t> اجزاء اصلی مورد استفاده در عمل آوری گوشت هستند  . </a:t>
            </a:r>
          </a:p>
          <a:p>
            <a:r>
              <a:rPr lang="fa-IR" sz="2400" dirty="0">
                <a:cs typeface="B Nazanin" panose="00000400000000000000" pitchFamily="2" charset="-78"/>
              </a:rPr>
              <a:t>اضافه کردن قند سبب بهبود طعم و نرم شدن فرآورده از طریق مقابله با اثرات سفتی و حالت خشن ایجاد شده توسط نمک می شود و علاوه بر قند معمولی یعنی </a:t>
            </a:r>
            <a:r>
              <a:rPr lang="fa-IR" sz="2400" dirty="0" err="1">
                <a:cs typeface="B Nazanin" panose="00000400000000000000" pitchFamily="2" charset="-78"/>
              </a:rPr>
              <a:t>ساکارز</a:t>
            </a:r>
            <a:r>
              <a:rPr lang="fa-IR" sz="2400" dirty="0">
                <a:cs typeface="B Nazanin" panose="00000400000000000000" pitchFamily="2" charset="-78"/>
              </a:rPr>
              <a:t> قند های طبیعی نظیر </a:t>
            </a:r>
            <a:r>
              <a:rPr lang="fa-IR" sz="2400" dirty="0" err="1">
                <a:cs typeface="B Nazanin" panose="00000400000000000000" pitchFamily="2" charset="-78"/>
              </a:rPr>
              <a:t>ملاس</a:t>
            </a:r>
            <a:r>
              <a:rPr lang="fa-IR" sz="2400" dirty="0">
                <a:cs typeface="B Nazanin" panose="00000400000000000000" pitchFamily="2" charset="-78"/>
              </a:rPr>
              <a:t> نیز ممکن است مورد استفاده قرار گیرند . </a:t>
            </a:r>
          </a:p>
          <a:p>
            <a:r>
              <a:rPr lang="fa-IR" sz="2400" dirty="0" err="1">
                <a:cs typeface="B Nazanin" panose="00000400000000000000" pitchFamily="2" charset="-78"/>
              </a:rPr>
              <a:t>نیتریت</a:t>
            </a:r>
            <a:r>
              <a:rPr lang="fa-IR" sz="2400" dirty="0">
                <a:cs typeface="B Nazanin" panose="00000400000000000000" pitchFamily="2" charset="-78"/>
              </a:rPr>
              <a:t> 4 وظیفه اصلی را در عمل </a:t>
            </a:r>
            <a:r>
              <a:rPr lang="fa-IR" sz="2400" dirty="0" err="1">
                <a:cs typeface="B Nazanin" panose="00000400000000000000" pitchFamily="2" charset="-78"/>
              </a:rPr>
              <a:t>اوری</a:t>
            </a:r>
            <a:r>
              <a:rPr lang="fa-IR" sz="2400" dirty="0">
                <a:cs typeface="B Nazanin" panose="00000400000000000000" pitchFamily="2" charset="-78"/>
              </a:rPr>
              <a:t> گوشت به عهده دارد : </a:t>
            </a:r>
          </a:p>
          <a:p>
            <a:pPr marL="0" indent="0">
              <a:buNone/>
            </a:pPr>
            <a:r>
              <a:rPr lang="fa-IR" sz="2400" dirty="0">
                <a:cs typeface="B Nazanin" panose="00000400000000000000" pitchFamily="2" charset="-78"/>
              </a:rPr>
              <a:t>1- پایداری رنگ </a:t>
            </a:r>
          </a:p>
          <a:p>
            <a:pPr marL="0" indent="0">
              <a:buNone/>
            </a:pPr>
            <a:r>
              <a:rPr lang="fa-IR" sz="2400" dirty="0">
                <a:cs typeface="B Nazanin" panose="00000400000000000000" pitchFamily="2" charset="-78"/>
              </a:rPr>
              <a:t>2-  کمک به ایجاد طعم</a:t>
            </a:r>
          </a:p>
          <a:p>
            <a:pPr marL="0" indent="0">
              <a:buNone/>
            </a:pPr>
            <a:r>
              <a:rPr lang="fa-IR" sz="2400" dirty="0">
                <a:cs typeface="B Nazanin" panose="00000400000000000000" pitchFamily="2" charset="-78"/>
              </a:rPr>
              <a:t>3- جلوگیری از اکسیداسیون چربیها </a:t>
            </a:r>
          </a:p>
          <a:p>
            <a:pPr marL="0" indent="0">
              <a:buNone/>
            </a:pPr>
            <a:r>
              <a:rPr lang="fa-IR" sz="2400" dirty="0">
                <a:cs typeface="B Nazanin" panose="00000400000000000000" pitchFamily="2" charset="-78"/>
              </a:rPr>
              <a:t>4- جلوگیری از رشد بعضی میکرو ارگانیسمهای مسموم و فاسد کننده مواد غذایی به خصوص </a:t>
            </a:r>
            <a:r>
              <a:rPr lang="fa-IR" sz="2400" dirty="0" err="1">
                <a:cs typeface="B Nazanin" panose="00000400000000000000" pitchFamily="2" charset="-78"/>
              </a:rPr>
              <a:t>کلستریدیوم</a:t>
            </a:r>
            <a:r>
              <a:rPr lang="fa-IR" sz="2400" dirty="0">
                <a:cs typeface="B Nazanin" panose="00000400000000000000" pitchFamily="2" charset="-78"/>
              </a:rPr>
              <a:t> ها و </a:t>
            </a:r>
            <a:r>
              <a:rPr lang="fa-IR" sz="2400" dirty="0" err="1">
                <a:cs typeface="B Nazanin" panose="00000400000000000000" pitchFamily="2" charset="-78"/>
              </a:rPr>
              <a:t>استافیلو</a:t>
            </a:r>
            <a:r>
              <a:rPr lang="fa-IR" sz="2400" dirty="0">
                <a:cs typeface="B Nazanin" panose="00000400000000000000" pitchFamily="2" charset="-78"/>
              </a:rPr>
              <a:t> </a:t>
            </a:r>
            <a:r>
              <a:rPr lang="fa-IR" sz="2400" dirty="0" err="1">
                <a:cs typeface="B Nazanin" panose="00000400000000000000" pitchFamily="2" charset="-78"/>
              </a:rPr>
              <a:t>کوکوس</a:t>
            </a:r>
            <a:r>
              <a:rPr lang="fa-IR" sz="2400" dirty="0">
                <a:cs typeface="B Nazanin" panose="00000400000000000000" pitchFamily="2" charset="-78"/>
              </a:rPr>
              <a:t> ها ( </a:t>
            </a:r>
            <a:r>
              <a:rPr lang="fa-IR" sz="2400" dirty="0" err="1">
                <a:cs typeface="B Nazanin" panose="00000400000000000000" pitchFamily="2" charset="-78"/>
              </a:rPr>
              <a:t>نیتریت</a:t>
            </a:r>
            <a:r>
              <a:rPr lang="fa-IR" sz="2400" dirty="0">
                <a:cs typeface="B Nazanin" panose="00000400000000000000" pitchFamily="2" charset="-78"/>
              </a:rPr>
              <a:t> حفاظت در برابر بوتولیسم را تامین می نماید ) </a:t>
            </a:r>
          </a:p>
          <a:p>
            <a:endParaRPr lang="fa-IR" dirty="0"/>
          </a:p>
        </p:txBody>
      </p:sp>
      <p:pic>
        <p:nvPicPr>
          <p:cNvPr id="4" name="Picture 3"/>
          <p:cNvPicPr>
            <a:picLocks noChangeAspect="1"/>
          </p:cNvPicPr>
          <p:nvPr/>
        </p:nvPicPr>
        <p:blipFill>
          <a:blip r:embed="rId2"/>
          <a:stretch>
            <a:fillRect/>
          </a:stretch>
        </p:blipFill>
        <p:spPr>
          <a:xfrm>
            <a:off x="691923" y="2965269"/>
            <a:ext cx="2612980" cy="2142308"/>
          </a:xfrm>
          <a:prstGeom prst="rect">
            <a:avLst/>
          </a:prstGeom>
        </p:spPr>
      </p:pic>
    </p:spTree>
    <p:extLst>
      <p:ext uri="{BB962C8B-B14F-4D97-AF65-F5344CB8AC3E}">
        <p14:creationId xmlns:p14="http://schemas.microsoft.com/office/powerpoint/2010/main" val="346864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روش های عمل آوری در صنعت</a:t>
            </a:r>
            <a:endParaRPr lang="fa-IR" sz="4400" b="1" dirty="0">
              <a:cs typeface="B Nazanin" panose="00000400000000000000" pitchFamily="2" charset="-78"/>
            </a:endParaRPr>
          </a:p>
        </p:txBody>
      </p:sp>
      <p:sp>
        <p:nvSpPr>
          <p:cNvPr id="3" name="Content Placeholder 2"/>
          <p:cNvSpPr>
            <a:spLocks noGrp="1"/>
          </p:cNvSpPr>
          <p:nvPr>
            <p:ph idx="1"/>
          </p:nvPr>
        </p:nvSpPr>
        <p:spPr>
          <a:xfrm>
            <a:off x="953589" y="1676400"/>
            <a:ext cx="10554736" cy="3777622"/>
          </a:xfrm>
        </p:spPr>
        <p:txBody>
          <a:bodyPr/>
          <a:lstStyle/>
          <a:p>
            <a:pPr>
              <a:lnSpc>
                <a:spcPct val="150000"/>
              </a:lnSpc>
            </a:pPr>
            <a:r>
              <a:rPr lang="fa-IR" sz="2800" dirty="0">
                <a:cs typeface="B Nazanin" panose="00000400000000000000" pitchFamily="2" charset="-78"/>
              </a:rPr>
              <a:t>در صنعت در ساده ترین روشهای عمل آوری تکه های گوشت که روی آنها </a:t>
            </a:r>
            <a:r>
              <a:rPr lang="fa-IR" sz="2800" dirty="0" err="1">
                <a:cs typeface="B Nazanin" panose="00000400000000000000" pitchFamily="2" charset="-78"/>
              </a:rPr>
              <a:t>نیتریت</a:t>
            </a:r>
            <a:r>
              <a:rPr lang="fa-IR" sz="2800" dirty="0">
                <a:cs typeface="B Nazanin" panose="00000400000000000000" pitchFamily="2" charset="-78"/>
              </a:rPr>
              <a:t> یا </a:t>
            </a:r>
            <a:r>
              <a:rPr lang="fa-IR" sz="2800" dirty="0" err="1">
                <a:cs typeface="B Nazanin" panose="00000400000000000000" pitchFamily="2" charset="-78"/>
              </a:rPr>
              <a:t>نیترات</a:t>
            </a:r>
            <a:r>
              <a:rPr lang="fa-IR" sz="2800" dirty="0">
                <a:cs typeface="B Nazanin" panose="00000400000000000000" pitchFamily="2" charset="-78"/>
              </a:rPr>
              <a:t> پاشیده شده را در توده ای از نمک فرو می گذراند . </a:t>
            </a:r>
          </a:p>
          <a:p>
            <a:pPr>
              <a:lnSpc>
                <a:spcPct val="150000"/>
              </a:lnSpc>
            </a:pPr>
            <a:endParaRPr lang="fa-IR" sz="2800" dirty="0">
              <a:cs typeface="B Nazanin" panose="00000400000000000000" pitchFamily="2" charset="-78"/>
            </a:endParaRPr>
          </a:p>
          <a:p>
            <a:pPr>
              <a:lnSpc>
                <a:spcPct val="150000"/>
              </a:lnSpc>
            </a:pPr>
            <a:r>
              <a:rPr lang="fa-IR" sz="2800" dirty="0">
                <a:cs typeface="B Nazanin" panose="00000400000000000000" pitchFamily="2" charset="-78"/>
              </a:rPr>
              <a:t> در روشی دیگر از محلول نمک که حاوی کلیه اجزا عمل آورنده است استفاده می نمایند و تکه های گوشت را در آن قرار می دهند . </a:t>
            </a:r>
          </a:p>
          <a:p>
            <a:endParaRPr lang="fa-IR" dirty="0"/>
          </a:p>
        </p:txBody>
      </p:sp>
    </p:spTree>
    <p:extLst>
      <p:ext uri="{BB962C8B-B14F-4D97-AF65-F5344CB8AC3E}">
        <p14:creationId xmlns:p14="http://schemas.microsoft.com/office/powerpoint/2010/main" val="90433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400" b="1" dirty="0">
                <a:cs typeface="B Nazanin" panose="00000400000000000000" pitchFamily="2" charset="-78"/>
              </a:rPr>
              <a:t>شور کردن سبزیها و میوه ها</a:t>
            </a:r>
            <a:br>
              <a:rPr lang="fa-IR" sz="4400" b="1" dirty="0">
                <a:cs typeface="B Nazanin" panose="00000400000000000000" pitchFamily="2" charset="-78"/>
              </a:rPr>
            </a:br>
            <a:endParaRPr lang="fa-IR" b="1" dirty="0">
              <a:cs typeface="B Nazanin" panose="00000400000000000000" pitchFamily="2" charset="-78"/>
            </a:endParaRPr>
          </a:p>
        </p:txBody>
      </p:sp>
      <p:sp>
        <p:nvSpPr>
          <p:cNvPr id="3" name="Content Placeholder 2"/>
          <p:cNvSpPr>
            <a:spLocks noGrp="1"/>
          </p:cNvSpPr>
          <p:nvPr>
            <p:ph idx="1"/>
          </p:nvPr>
        </p:nvSpPr>
        <p:spPr>
          <a:xfrm>
            <a:off x="1580605" y="1632858"/>
            <a:ext cx="10080761" cy="3599096"/>
          </a:xfrm>
        </p:spPr>
        <p:txBody>
          <a:bodyPr/>
          <a:lstStyle/>
          <a:p>
            <a:endParaRPr lang="fa-IR" dirty="0"/>
          </a:p>
          <a:p>
            <a:pPr>
              <a:lnSpc>
                <a:spcPct val="200000"/>
              </a:lnSpc>
            </a:pPr>
            <a:r>
              <a:rPr lang="fa-IR" sz="2800" dirty="0">
                <a:cs typeface="B Nazanin" panose="00000400000000000000" pitchFamily="2" charset="-78"/>
              </a:rPr>
              <a:t>در این فرآیند مواد در درون </a:t>
            </a:r>
            <a:r>
              <a:rPr lang="fa-IR" sz="2800" dirty="0" err="1">
                <a:cs typeface="B Nazanin" panose="00000400000000000000" pitchFamily="2" charset="-78"/>
              </a:rPr>
              <a:t>محلولی</a:t>
            </a:r>
            <a:r>
              <a:rPr lang="fa-IR" sz="2800" dirty="0">
                <a:cs typeface="B Nazanin" panose="00000400000000000000" pitchFamily="2" charset="-78"/>
              </a:rPr>
              <a:t> از آب نمک تحت شرایط مناسبی قرار داده میشود که با تغییرات مورد نظر و مطلوب در آنها همراه می باشد . خیار شور ، زیتون شور و کلم شور جزء این دسته از روشهای نگهداری می باشند . </a:t>
            </a:r>
          </a:p>
        </p:txBody>
      </p:sp>
      <p:pic>
        <p:nvPicPr>
          <p:cNvPr id="4" name="Picture 3"/>
          <p:cNvPicPr>
            <a:picLocks noChangeAspect="1"/>
          </p:cNvPicPr>
          <p:nvPr/>
        </p:nvPicPr>
        <p:blipFill>
          <a:blip r:embed="rId2"/>
          <a:stretch>
            <a:fillRect/>
          </a:stretch>
        </p:blipFill>
        <p:spPr>
          <a:xfrm>
            <a:off x="688794" y="4088675"/>
            <a:ext cx="3426006" cy="2331312"/>
          </a:xfrm>
          <a:prstGeom prst="rect">
            <a:avLst/>
          </a:prstGeom>
        </p:spPr>
      </p:pic>
    </p:spTree>
    <p:extLst>
      <p:ext uri="{BB962C8B-B14F-4D97-AF65-F5344CB8AC3E}">
        <p14:creationId xmlns:p14="http://schemas.microsoft.com/office/powerpoint/2010/main" val="129393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lum bright="-20000" contrast="40000"/>
          </a:blip>
          <a:stretch>
            <a:fillRect/>
          </a:stretch>
        </p:blipFill>
        <p:spPr>
          <a:xfrm>
            <a:off x="2493672" y="526868"/>
            <a:ext cx="9331020" cy="4593772"/>
          </a:xfrm>
          <a:prstGeom prst="rect">
            <a:avLst/>
          </a:prstGeom>
        </p:spPr>
      </p:pic>
      <p:pic>
        <p:nvPicPr>
          <p:cNvPr id="5" name="Picture 4"/>
          <p:cNvPicPr>
            <a:picLocks noChangeAspect="1"/>
          </p:cNvPicPr>
          <p:nvPr/>
        </p:nvPicPr>
        <p:blipFill>
          <a:blip r:embed="rId3"/>
          <a:stretch>
            <a:fillRect/>
          </a:stretch>
        </p:blipFill>
        <p:spPr>
          <a:xfrm>
            <a:off x="1172255" y="4176303"/>
            <a:ext cx="3922259" cy="2485753"/>
          </a:xfrm>
          <a:prstGeom prst="rect">
            <a:avLst/>
          </a:prstGeom>
        </p:spPr>
      </p:pic>
    </p:spTree>
    <p:extLst>
      <p:ext uri="{BB962C8B-B14F-4D97-AF65-F5344CB8AC3E}">
        <p14:creationId xmlns:p14="http://schemas.microsoft.com/office/powerpoint/2010/main" val="133517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428" y="271413"/>
            <a:ext cx="8911687" cy="1280890"/>
          </a:xfrm>
        </p:spPr>
        <p:txBody>
          <a:bodyPr>
            <a:normAutofit fontScale="90000"/>
          </a:bodyPr>
          <a:lstStyle/>
          <a:p>
            <a:pPr algn="r"/>
            <a:r>
              <a:rPr lang="fa-IR" sz="4900" b="1" dirty="0" smtClean="0">
                <a:cs typeface="B Nazanin" panose="00000400000000000000" pitchFamily="2" charset="-78"/>
              </a:rPr>
              <a:t>7.دود </a:t>
            </a:r>
            <a:r>
              <a:rPr lang="fa-IR" sz="4900" b="1" dirty="0">
                <a:cs typeface="B Nazanin" panose="00000400000000000000" pitchFamily="2" charset="-78"/>
              </a:rPr>
              <a:t>دادن </a:t>
            </a:r>
            <a:r>
              <a:rPr lang="fa-IR" dirty="0"/>
              <a:t/>
            </a:r>
            <a:br>
              <a:rPr lang="fa-IR" dirty="0"/>
            </a:br>
            <a:endParaRPr lang="fa-IR" dirty="0"/>
          </a:p>
        </p:txBody>
      </p:sp>
      <p:sp>
        <p:nvSpPr>
          <p:cNvPr id="3" name="Content Placeholder 2"/>
          <p:cNvSpPr>
            <a:spLocks noGrp="1"/>
          </p:cNvSpPr>
          <p:nvPr>
            <p:ph idx="1"/>
          </p:nvPr>
        </p:nvSpPr>
        <p:spPr>
          <a:xfrm>
            <a:off x="966652" y="1101634"/>
            <a:ext cx="10642464" cy="5364480"/>
          </a:xfrm>
        </p:spPr>
        <p:txBody>
          <a:bodyPr>
            <a:normAutofit/>
          </a:bodyPr>
          <a:lstStyle/>
          <a:p>
            <a:pPr algn="ctr"/>
            <a:r>
              <a:rPr lang="fa-IR" sz="2800" b="1" dirty="0">
                <a:cs typeface="B Nazanin" panose="00000400000000000000" pitchFamily="2" charset="-78"/>
              </a:rPr>
              <a:t>ترکیب دود : </a:t>
            </a:r>
          </a:p>
          <a:p>
            <a:pPr marL="0" indent="0">
              <a:buNone/>
            </a:pPr>
            <a:r>
              <a:rPr lang="fa-IR" dirty="0">
                <a:cs typeface="B Nazanin" panose="00000400000000000000" pitchFamily="2" charset="-78"/>
              </a:rPr>
              <a:t>سوختن کامل چوب منجر به تولید آب ، گاز </a:t>
            </a:r>
            <a:r>
              <a:rPr lang="fa-IR" dirty="0" err="1">
                <a:cs typeface="B Nazanin" panose="00000400000000000000" pitchFamily="2" charset="-78"/>
              </a:rPr>
              <a:t>کربنیک</a:t>
            </a:r>
            <a:r>
              <a:rPr lang="fa-IR" dirty="0">
                <a:cs typeface="B Nazanin" panose="00000400000000000000" pitchFamily="2" charset="-78"/>
              </a:rPr>
              <a:t> و مواد معدنی می گردد اما تولید دود زمانی صورت می گیرد که عمل سوختن به شکل ناقص انجام پذیرد که در این حالت ترکیبات </a:t>
            </a:r>
            <a:r>
              <a:rPr lang="fa-IR" dirty="0" err="1">
                <a:cs typeface="B Nazanin" panose="00000400000000000000" pitchFamily="2" charset="-78"/>
              </a:rPr>
              <a:t>فنلی</a:t>
            </a:r>
            <a:r>
              <a:rPr lang="fa-IR" dirty="0">
                <a:cs typeface="B Nazanin" panose="00000400000000000000" pitchFamily="2" charset="-78"/>
              </a:rPr>
              <a:t> ، </a:t>
            </a:r>
            <a:r>
              <a:rPr lang="fa-IR" dirty="0" err="1">
                <a:cs typeface="B Nazanin" panose="00000400000000000000" pitchFamily="2" charset="-78"/>
              </a:rPr>
              <a:t>کربونیلی</a:t>
            </a:r>
            <a:r>
              <a:rPr lang="fa-IR" dirty="0">
                <a:cs typeface="B Nazanin" panose="00000400000000000000" pitchFamily="2" charset="-78"/>
              </a:rPr>
              <a:t> ، </a:t>
            </a:r>
            <a:r>
              <a:rPr lang="fa-IR" dirty="0" err="1">
                <a:cs typeface="B Nazanin" panose="00000400000000000000" pitchFamily="2" charset="-78"/>
              </a:rPr>
              <a:t>هیدروکربنهای</a:t>
            </a:r>
            <a:r>
              <a:rPr lang="fa-IR" dirty="0">
                <a:cs typeface="B Nazanin" panose="00000400000000000000" pitchFamily="2" charset="-78"/>
              </a:rPr>
              <a:t> </a:t>
            </a:r>
            <a:r>
              <a:rPr lang="fa-IR" dirty="0" err="1">
                <a:cs typeface="B Nazanin" panose="00000400000000000000" pitchFamily="2" charset="-78"/>
              </a:rPr>
              <a:t>آروماتیک</a:t>
            </a:r>
            <a:r>
              <a:rPr lang="fa-IR" dirty="0">
                <a:cs typeface="B Nazanin" panose="00000400000000000000" pitchFamily="2" charset="-78"/>
              </a:rPr>
              <a:t> پلی </a:t>
            </a:r>
            <a:r>
              <a:rPr lang="fa-IR" dirty="0" err="1">
                <a:cs typeface="B Nazanin" panose="00000400000000000000" pitchFamily="2" charset="-78"/>
              </a:rPr>
              <a:t>سیکلیک</a:t>
            </a:r>
            <a:r>
              <a:rPr lang="fa-IR" dirty="0">
                <a:cs typeface="B Nazanin" panose="00000400000000000000" pitchFamily="2" charset="-78"/>
              </a:rPr>
              <a:t> و </a:t>
            </a:r>
            <a:r>
              <a:rPr lang="fa-IR" dirty="0" err="1">
                <a:cs typeface="B Nazanin" panose="00000400000000000000" pitchFamily="2" charset="-78"/>
              </a:rPr>
              <a:t>اسیدها</a:t>
            </a:r>
            <a:r>
              <a:rPr lang="fa-IR" dirty="0">
                <a:cs typeface="B Nazanin" panose="00000400000000000000" pitchFamily="2" charset="-78"/>
              </a:rPr>
              <a:t> </a:t>
            </a:r>
            <a:r>
              <a:rPr lang="fa-IR" dirty="0" err="1">
                <a:cs typeface="B Nazanin" panose="00000400000000000000" pitchFamily="2" charset="-78"/>
              </a:rPr>
              <a:t>بوجود</a:t>
            </a:r>
            <a:r>
              <a:rPr lang="fa-IR" dirty="0">
                <a:cs typeface="B Nazanin" panose="00000400000000000000" pitchFamily="2" charset="-78"/>
              </a:rPr>
              <a:t> می آیند . </a:t>
            </a:r>
          </a:p>
          <a:p>
            <a:endParaRPr lang="fa-IR" dirty="0">
              <a:cs typeface="B Nazanin" panose="00000400000000000000" pitchFamily="2" charset="-78"/>
            </a:endParaRPr>
          </a:p>
          <a:p>
            <a:r>
              <a:rPr lang="fa-IR" b="1" dirty="0">
                <a:cs typeface="B Nazanin" panose="00000400000000000000" pitchFamily="2" charset="-78"/>
              </a:rPr>
              <a:t>ترکیبات </a:t>
            </a:r>
            <a:r>
              <a:rPr lang="fa-IR" b="1" dirty="0" err="1">
                <a:cs typeface="B Nazanin" panose="00000400000000000000" pitchFamily="2" charset="-78"/>
              </a:rPr>
              <a:t>فنلی</a:t>
            </a:r>
            <a:r>
              <a:rPr lang="fa-IR" b="1" dirty="0">
                <a:cs typeface="B Nazanin" panose="00000400000000000000" pitchFamily="2" charset="-78"/>
              </a:rPr>
              <a:t> : </a:t>
            </a:r>
            <a:r>
              <a:rPr lang="fa-IR" dirty="0">
                <a:cs typeface="B Nazanin" panose="00000400000000000000" pitchFamily="2" charset="-78"/>
              </a:rPr>
              <a:t>نقش اساسی در ایجاد عطر فرآورده های دودی و همچنین دارای خواص آنتی </a:t>
            </a:r>
            <a:r>
              <a:rPr lang="fa-IR" dirty="0" err="1">
                <a:cs typeface="B Nazanin" panose="00000400000000000000" pitchFamily="2" charset="-78"/>
              </a:rPr>
              <a:t>اکسیدانی</a:t>
            </a:r>
            <a:r>
              <a:rPr lang="fa-IR" dirty="0">
                <a:cs typeface="B Nazanin" panose="00000400000000000000" pitchFamily="2" charset="-78"/>
              </a:rPr>
              <a:t> هستند </a:t>
            </a:r>
          </a:p>
          <a:p>
            <a:endParaRPr lang="fa-IR" dirty="0">
              <a:cs typeface="B Nazanin" panose="00000400000000000000" pitchFamily="2" charset="-78"/>
            </a:endParaRPr>
          </a:p>
          <a:p>
            <a:r>
              <a:rPr lang="fa-IR" b="1" dirty="0">
                <a:cs typeface="B Nazanin" panose="00000400000000000000" pitchFamily="2" charset="-78"/>
              </a:rPr>
              <a:t>ترکیبات </a:t>
            </a:r>
            <a:r>
              <a:rPr lang="fa-IR" b="1" dirty="0" err="1">
                <a:cs typeface="B Nazanin" panose="00000400000000000000" pitchFamily="2" charset="-78"/>
              </a:rPr>
              <a:t>کربونیلی</a:t>
            </a:r>
            <a:r>
              <a:rPr lang="fa-IR" b="1" dirty="0">
                <a:cs typeface="B Nazanin" panose="00000400000000000000" pitchFamily="2" charset="-78"/>
              </a:rPr>
              <a:t> ( </a:t>
            </a:r>
            <a:r>
              <a:rPr lang="fa-IR" b="1" dirty="0" err="1">
                <a:cs typeface="B Nazanin" panose="00000400000000000000" pitchFamily="2" charset="-78"/>
              </a:rPr>
              <a:t>آلدهیدها</a:t>
            </a:r>
            <a:r>
              <a:rPr lang="fa-IR" b="1" dirty="0">
                <a:cs typeface="B Nazanin" panose="00000400000000000000" pitchFamily="2" charset="-78"/>
              </a:rPr>
              <a:t> و </a:t>
            </a:r>
            <a:r>
              <a:rPr lang="fa-IR" b="1" dirty="0" err="1">
                <a:cs typeface="B Nazanin" panose="00000400000000000000" pitchFamily="2" charset="-78"/>
              </a:rPr>
              <a:t>کتونها</a:t>
            </a:r>
            <a:r>
              <a:rPr lang="fa-IR" b="1" dirty="0">
                <a:cs typeface="B Nazanin" panose="00000400000000000000" pitchFamily="2" charset="-78"/>
              </a:rPr>
              <a:t> ) : </a:t>
            </a:r>
            <a:r>
              <a:rPr lang="fa-IR" dirty="0">
                <a:cs typeface="B Nazanin" panose="00000400000000000000" pitchFamily="2" charset="-78"/>
              </a:rPr>
              <a:t>دارای اثر مهم و بارز روی رنگ و اثر کمتر روی طعم</a:t>
            </a:r>
          </a:p>
          <a:p>
            <a:endParaRPr lang="fa-IR" dirty="0">
              <a:cs typeface="B Nazanin" panose="00000400000000000000" pitchFamily="2" charset="-78"/>
            </a:endParaRPr>
          </a:p>
          <a:p>
            <a:r>
              <a:rPr lang="fa-IR" b="1" dirty="0" err="1">
                <a:cs typeface="B Nazanin" panose="00000400000000000000" pitchFamily="2" charset="-78"/>
              </a:rPr>
              <a:t>هیدروکربنهای</a:t>
            </a:r>
            <a:r>
              <a:rPr lang="fa-IR" b="1" dirty="0">
                <a:cs typeface="B Nazanin" panose="00000400000000000000" pitchFamily="2" charset="-78"/>
              </a:rPr>
              <a:t> </a:t>
            </a:r>
            <a:r>
              <a:rPr lang="fa-IR" b="1" dirty="0" err="1">
                <a:cs typeface="B Nazanin" panose="00000400000000000000" pitchFamily="2" charset="-78"/>
              </a:rPr>
              <a:t>آروماتیک</a:t>
            </a:r>
            <a:r>
              <a:rPr lang="fa-IR" b="1" dirty="0">
                <a:cs typeface="B Nazanin" panose="00000400000000000000" pitchFamily="2" charset="-78"/>
              </a:rPr>
              <a:t> پلی </a:t>
            </a:r>
            <a:r>
              <a:rPr lang="fa-IR" b="1" dirty="0" err="1">
                <a:cs typeface="B Nazanin" panose="00000400000000000000" pitchFamily="2" charset="-78"/>
              </a:rPr>
              <a:t>سیکلیک</a:t>
            </a:r>
            <a:r>
              <a:rPr lang="fa-IR" b="1" dirty="0">
                <a:cs typeface="B Nazanin" panose="00000400000000000000" pitchFamily="2" charset="-78"/>
              </a:rPr>
              <a:t> : </a:t>
            </a:r>
            <a:r>
              <a:rPr lang="fa-IR" dirty="0">
                <a:cs typeface="B Nazanin" panose="00000400000000000000" pitchFamily="2" charset="-78"/>
              </a:rPr>
              <a:t>این ترکیبات سمی و </a:t>
            </a:r>
            <a:r>
              <a:rPr lang="fa-IR" dirty="0" err="1">
                <a:cs typeface="B Nazanin" panose="00000400000000000000" pitchFamily="2" charset="-78"/>
              </a:rPr>
              <a:t>سرطانزا</a:t>
            </a:r>
            <a:r>
              <a:rPr lang="fa-IR" dirty="0">
                <a:cs typeface="B Nazanin" panose="00000400000000000000" pitchFamily="2" charset="-78"/>
              </a:rPr>
              <a:t> هستند که یکی از آنها </a:t>
            </a:r>
            <a:r>
              <a:rPr lang="fa-IR" dirty="0" err="1">
                <a:cs typeface="B Nazanin" panose="00000400000000000000" pitchFamily="2" charset="-78"/>
              </a:rPr>
              <a:t>بنزو</a:t>
            </a:r>
            <a:r>
              <a:rPr lang="fa-IR" dirty="0">
                <a:cs typeface="B Nazanin" panose="00000400000000000000" pitchFamily="2" charset="-78"/>
              </a:rPr>
              <a:t> </a:t>
            </a:r>
            <a:r>
              <a:rPr lang="fa-IR" dirty="0" err="1">
                <a:cs typeface="B Nazanin" panose="00000400000000000000" pitchFamily="2" charset="-78"/>
              </a:rPr>
              <a:t>پیرن</a:t>
            </a:r>
            <a:r>
              <a:rPr lang="fa-IR" dirty="0">
                <a:cs typeface="B Nazanin" panose="00000400000000000000" pitchFamily="2" charset="-78"/>
              </a:rPr>
              <a:t> بوده که باید مقدار آن را در گوشت دودی شده با استفاده از قراردادن یک فیلتر مناسب و یا پایین آوردن دمای </a:t>
            </a:r>
            <a:r>
              <a:rPr lang="fa-IR" dirty="0" err="1">
                <a:cs typeface="B Nazanin" panose="00000400000000000000" pitchFamily="2" charset="-78"/>
              </a:rPr>
              <a:t>پیرولیز</a:t>
            </a:r>
            <a:r>
              <a:rPr lang="fa-IR" dirty="0">
                <a:cs typeface="B Nazanin" panose="00000400000000000000" pitchFamily="2" charset="-78"/>
              </a:rPr>
              <a:t> ( تجزیه چوب ) کاهش داد . </a:t>
            </a:r>
          </a:p>
          <a:p>
            <a:endParaRPr lang="fa-IR" dirty="0">
              <a:cs typeface="B Nazanin" panose="00000400000000000000" pitchFamily="2" charset="-78"/>
            </a:endParaRPr>
          </a:p>
          <a:p>
            <a:r>
              <a:rPr lang="fa-IR" b="1" dirty="0" err="1">
                <a:cs typeface="B Nazanin" panose="00000400000000000000" pitchFamily="2" charset="-78"/>
              </a:rPr>
              <a:t>اسیدها</a:t>
            </a:r>
            <a:r>
              <a:rPr lang="fa-IR" dirty="0">
                <a:cs typeface="B Nazanin" panose="00000400000000000000" pitchFamily="2" charset="-78"/>
              </a:rPr>
              <a:t> نیز از جمله اجزا تشکیل دهنده دود هستند که ظاهرا هیچ اثر خاصی روی هیچ یک از خصوصیات ماده اعمال </a:t>
            </a:r>
            <a:r>
              <a:rPr lang="fa-IR" dirty="0" err="1">
                <a:cs typeface="B Nazanin" panose="00000400000000000000" pitchFamily="2" charset="-78"/>
              </a:rPr>
              <a:t>نمی</a:t>
            </a:r>
            <a:r>
              <a:rPr lang="fa-IR" dirty="0">
                <a:cs typeface="B Nazanin" panose="00000400000000000000" pitchFamily="2" charset="-78"/>
              </a:rPr>
              <a:t> کنند اما دارای یک اثر کلی کم روی خصوصیات حسی محصول می </a:t>
            </a:r>
            <a:r>
              <a:rPr lang="fa-IR" dirty="0" smtClean="0">
                <a:cs typeface="B Nazanin" panose="00000400000000000000" pitchFamily="2" charset="-78"/>
              </a:rPr>
              <a:t>باشند </a:t>
            </a:r>
            <a:r>
              <a:rPr lang="fa-IR" dirty="0">
                <a:cs typeface="B Nazanin" panose="00000400000000000000" pitchFamily="2" charset="-78"/>
              </a:rPr>
              <a:t>. </a:t>
            </a:r>
          </a:p>
          <a:p>
            <a:endParaRPr lang="fa-IR" dirty="0"/>
          </a:p>
        </p:txBody>
      </p:sp>
    </p:spTree>
    <p:extLst>
      <p:ext uri="{BB962C8B-B14F-4D97-AF65-F5344CB8AC3E}">
        <p14:creationId xmlns:p14="http://schemas.microsoft.com/office/powerpoint/2010/main" val="278298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8979"/>
            <a:ext cx="8911687" cy="1280890"/>
          </a:xfrm>
        </p:spPr>
        <p:txBody>
          <a:bodyPr>
            <a:normAutofit/>
          </a:bodyPr>
          <a:lstStyle/>
          <a:p>
            <a:pPr algn="r"/>
            <a:r>
              <a:rPr lang="fa-IR" sz="4400" b="1" dirty="0" smtClean="0">
                <a:cs typeface="B Nazanin" panose="00000400000000000000" pitchFamily="2" charset="-78"/>
              </a:rPr>
              <a:t>8. استفاده از اشعه</a:t>
            </a:r>
            <a:endParaRPr lang="fa-IR" sz="4400" b="1" dirty="0">
              <a:cs typeface="B Nazanin" panose="00000400000000000000" pitchFamily="2" charset="-78"/>
            </a:endParaRPr>
          </a:p>
        </p:txBody>
      </p:sp>
      <p:pic>
        <p:nvPicPr>
          <p:cNvPr id="4" name="Content Placeholder 3"/>
          <p:cNvPicPr>
            <a:picLocks noGrp="1" noChangeAspect="1"/>
          </p:cNvPicPr>
          <p:nvPr>
            <p:ph idx="1"/>
          </p:nvPr>
        </p:nvPicPr>
        <p:blipFill>
          <a:blip r:embed="rId2">
            <a:lum bright="-20000" contrast="40000"/>
          </a:blip>
          <a:stretch>
            <a:fillRect/>
          </a:stretch>
        </p:blipFill>
        <p:spPr>
          <a:xfrm>
            <a:off x="1345474" y="1271450"/>
            <a:ext cx="9858693" cy="5175263"/>
          </a:xfrm>
          <a:prstGeom prst="rect">
            <a:avLst/>
          </a:prstGeom>
        </p:spPr>
      </p:pic>
    </p:spTree>
    <p:extLst>
      <p:ext uri="{BB962C8B-B14F-4D97-AF65-F5344CB8AC3E}">
        <p14:creationId xmlns:p14="http://schemas.microsoft.com/office/powerpoint/2010/main" val="107354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lum bright="-20000" contrast="40000"/>
          </a:blip>
          <a:srcRect t="2305"/>
          <a:stretch/>
        </p:blipFill>
        <p:spPr>
          <a:xfrm>
            <a:off x="2168434" y="391885"/>
            <a:ext cx="9271752" cy="5956664"/>
          </a:xfrm>
          <a:prstGeom prst="rect">
            <a:avLst/>
          </a:prstGeom>
        </p:spPr>
      </p:pic>
    </p:spTree>
    <p:extLst>
      <p:ext uri="{BB962C8B-B14F-4D97-AF65-F5344CB8AC3E}">
        <p14:creationId xmlns:p14="http://schemas.microsoft.com/office/powerpoint/2010/main" val="165674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cs typeface="B Nazanin" panose="00000400000000000000" pitchFamily="2" charset="-78"/>
              </a:rPr>
              <a:t>9. استفاده از انبار و </a:t>
            </a:r>
            <a:r>
              <a:rPr lang="fa-IR" sz="4000" b="1" dirty="0" err="1" smtClean="0">
                <a:cs typeface="B Nazanin" panose="00000400000000000000" pitchFamily="2" charset="-78"/>
              </a:rPr>
              <a:t>سیلو</a:t>
            </a:r>
            <a:endParaRPr lang="fa-IR" sz="4000" b="1" dirty="0">
              <a:cs typeface="B Nazanin" panose="00000400000000000000" pitchFamily="2" charset="-78"/>
            </a:endParaRPr>
          </a:p>
        </p:txBody>
      </p:sp>
      <p:pic>
        <p:nvPicPr>
          <p:cNvPr id="4" name="Content Placeholder 3"/>
          <p:cNvPicPr>
            <a:picLocks noGrp="1" noChangeAspect="1"/>
          </p:cNvPicPr>
          <p:nvPr>
            <p:ph idx="1"/>
          </p:nvPr>
        </p:nvPicPr>
        <p:blipFill>
          <a:blip r:embed="rId2">
            <a:lum bright="-20000" contrast="40000"/>
          </a:blip>
          <a:stretch>
            <a:fillRect/>
          </a:stretch>
        </p:blipFill>
        <p:spPr>
          <a:xfrm>
            <a:off x="1022978" y="1614580"/>
            <a:ext cx="10481634" cy="3140300"/>
          </a:xfrm>
          <a:prstGeom prst="rect">
            <a:avLst/>
          </a:prstGeom>
        </p:spPr>
      </p:pic>
    </p:spTree>
    <p:extLst>
      <p:ext uri="{BB962C8B-B14F-4D97-AF65-F5344CB8AC3E}">
        <p14:creationId xmlns:p14="http://schemas.microsoft.com/office/powerpoint/2010/main" val="27905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4743" y="435428"/>
            <a:ext cx="9026434" cy="3777622"/>
          </a:xfrm>
        </p:spPr>
        <p:txBody>
          <a:bodyPr>
            <a:normAutofit/>
          </a:bodyPr>
          <a:lstStyle/>
          <a:p>
            <a:pPr marL="0" indent="0" algn="ctr">
              <a:lnSpc>
                <a:spcPct val="150000"/>
              </a:lnSpc>
              <a:buNone/>
            </a:pPr>
            <a:r>
              <a:rPr lang="fa-IR" sz="4800" b="1" dirty="0">
                <a:cs typeface="B Nazanin" panose="00000400000000000000" pitchFamily="2" charset="-78"/>
              </a:rPr>
              <a:t>نگهدارنده های شیمیایی مورد استفاده در غذاها عبارتند از : </a:t>
            </a:r>
          </a:p>
        </p:txBody>
      </p:sp>
      <p:pic>
        <p:nvPicPr>
          <p:cNvPr id="4" name="Picture 3"/>
          <p:cNvPicPr>
            <a:picLocks noChangeAspect="1"/>
          </p:cNvPicPr>
          <p:nvPr/>
        </p:nvPicPr>
        <p:blipFill>
          <a:blip r:embed="rId2"/>
          <a:stretch>
            <a:fillRect/>
          </a:stretch>
        </p:blipFill>
        <p:spPr>
          <a:xfrm>
            <a:off x="4809795" y="3187338"/>
            <a:ext cx="4240101" cy="2811371"/>
          </a:xfrm>
          <a:prstGeom prst="rect">
            <a:avLst/>
          </a:prstGeom>
        </p:spPr>
      </p:pic>
    </p:spTree>
    <p:extLst>
      <p:ext uri="{BB962C8B-B14F-4D97-AF65-F5344CB8AC3E}">
        <p14:creationId xmlns:p14="http://schemas.microsoft.com/office/powerpoint/2010/main" val="125965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2674" y="679269"/>
            <a:ext cx="9701938" cy="5643154"/>
          </a:xfrm>
        </p:spPr>
        <p:txBody>
          <a:bodyPr/>
          <a:lstStyle/>
          <a:p>
            <a:pPr>
              <a:lnSpc>
                <a:spcPct val="150000"/>
              </a:lnSpc>
            </a:pPr>
            <a:r>
              <a:rPr lang="fa-IR" sz="3200" b="1" dirty="0" smtClean="0">
                <a:cs typeface="B Nazanin" panose="00000400000000000000" pitchFamily="2" charset="-78"/>
              </a:rPr>
              <a:t>1.مواد </a:t>
            </a:r>
            <a:r>
              <a:rPr lang="fa-IR" sz="3200" b="1" dirty="0">
                <a:cs typeface="B Nazanin" panose="00000400000000000000" pitchFamily="2" charset="-78"/>
              </a:rPr>
              <a:t>ضد میکروب </a:t>
            </a:r>
          </a:p>
          <a:p>
            <a:pPr marL="0" indent="0" algn="ctr">
              <a:lnSpc>
                <a:spcPct val="150000"/>
              </a:lnSpc>
              <a:buNone/>
            </a:pPr>
            <a:r>
              <a:rPr lang="fa-IR" sz="2400" b="1" dirty="0" smtClean="0">
                <a:cs typeface="B Nazanin" panose="00000400000000000000" pitchFamily="2" charset="-78"/>
              </a:rPr>
              <a:t>1-1- </a:t>
            </a:r>
            <a:r>
              <a:rPr lang="fa-IR" sz="2400" b="1" dirty="0">
                <a:cs typeface="B Nazanin" panose="00000400000000000000" pitchFamily="2" charset="-78"/>
              </a:rPr>
              <a:t>اسید </a:t>
            </a:r>
            <a:r>
              <a:rPr lang="fa-IR" sz="2400" b="1" dirty="0" err="1">
                <a:cs typeface="B Nazanin" panose="00000400000000000000" pitchFamily="2" charset="-78"/>
              </a:rPr>
              <a:t>بنزوئئیک</a:t>
            </a:r>
            <a:r>
              <a:rPr lang="fa-IR" sz="2400" b="1" dirty="0">
                <a:cs typeface="B Nazanin" panose="00000400000000000000" pitchFamily="2" charset="-78"/>
              </a:rPr>
              <a:t> </a:t>
            </a:r>
          </a:p>
          <a:p>
            <a:pPr>
              <a:lnSpc>
                <a:spcPct val="150000"/>
              </a:lnSpc>
              <a:buFont typeface="Wingdings" panose="05000000000000000000" pitchFamily="2" charset="2"/>
              <a:buChar char="Ø"/>
            </a:pPr>
            <a:r>
              <a:rPr lang="fa-IR" sz="2400" dirty="0">
                <a:cs typeface="B Nazanin" panose="00000400000000000000" pitchFamily="2" charset="-78"/>
              </a:rPr>
              <a:t>به طور طبیعی در موادی همچون سیب ، آلو ، توت فرنگی و دارچین وجود دارد . </a:t>
            </a:r>
          </a:p>
          <a:p>
            <a:pPr>
              <a:lnSpc>
                <a:spcPct val="150000"/>
              </a:lnSpc>
              <a:buFont typeface="Wingdings" panose="05000000000000000000" pitchFamily="2" charset="2"/>
              <a:buChar char="Ø"/>
            </a:pPr>
            <a:r>
              <a:rPr lang="fa-IR" sz="2400" dirty="0">
                <a:cs typeface="B Nazanin" panose="00000400000000000000" pitchFamily="2" charset="-78"/>
              </a:rPr>
              <a:t>از نمک سدیم اسید </a:t>
            </a:r>
            <a:r>
              <a:rPr lang="fa-IR" sz="2400" dirty="0" err="1">
                <a:cs typeface="B Nazanin" panose="00000400000000000000" pitchFamily="2" charset="-78"/>
              </a:rPr>
              <a:t>بنزوئیک</a:t>
            </a:r>
            <a:r>
              <a:rPr lang="fa-IR" sz="2400" dirty="0">
                <a:cs typeface="B Nazanin" panose="00000400000000000000" pitchFamily="2" charset="-78"/>
              </a:rPr>
              <a:t> به عنوان عامل ضد میکروب استفاده می شود . </a:t>
            </a:r>
          </a:p>
          <a:p>
            <a:pPr>
              <a:lnSpc>
                <a:spcPct val="150000"/>
              </a:lnSpc>
              <a:buFont typeface="Wingdings" panose="05000000000000000000" pitchFamily="2" charset="2"/>
              <a:buChar char="Ø"/>
            </a:pPr>
            <a:r>
              <a:rPr lang="en-US" sz="2400" dirty="0" err="1">
                <a:cs typeface="B Nazanin" panose="00000400000000000000" pitchFamily="2" charset="-78"/>
              </a:rPr>
              <a:t>Ph</a:t>
            </a:r>
            <a:r>
              <a:rPr lang="en-US" sz="2400" dirty="0">
                <a:cs typeface="B Nazanin" panose="00000400000000000000" pitchFamily="2" charset="-78"/>
              </a:rPr>
              <a:t> </a:t>
            </a:r>
            <a:r>
              <a:rPr lang="fa-IR" sz="2400" dirty="0">
                <a:cs typeface="B Nazanin" panose="00000400000000000000" pitchFamily="2" charset="-78"/>
              </a:rPr>
              <a:t>مناسب برای فعالیت اسید </a:t>
            </a:r>
            <a:r>
              <a:rPr lang="fa-IR" sz="2400" dirty="0" err="1">
                <a:cs typeface="B Nazanin" panose="00000400000000000000" pitchFamily="2" charset="-78"/>
              </a:rPr>
              <a:t>بنزوییک</a:t>
            </a:r>
            <a:r>
              <a:rPr lang="fa-IR" sz="2400" dirty="0">
                <a:cs typeface="B Nazanin" panose="00000400000000000000" pitchFamily="2" charset="-78"/>
              </a:rPr>
              <a:t> 5/2 – 4 است لذا برای مواد غذایی همچون نوشابه های </a:t>
            </a:r>
            <a:r>
              <a:rPr lang="fa-IR" sz="2400" dirty="0" err="1">
                <a:cs typeface="B Nazanin" panose="00000400000000000000" pitchFamily="2" charset="-78"/>
              </a:rPr>
              <a:t>گازدار</a:t>
            </a:r>
            <a:r>
              <a:rPr lang="fa-IR" sz="2400" dirty="0">
                <a:cs typeface="B Nazanin" panose="00000400000000000000" pitchFamily="2" charset="-78"/>
              </a:rPr>
              <a:t> و عصاره میوه ها مناسب است . </a:t>
            </a:r>
          </a:p>
          <a:p>
            <a:pPr>
              <a:lnSpc>
                <a:spcPct val="150000"/>
              </a:lnSpc>
              <a:buFont typeface="Wingdings" panose="05000000000000000000" pitchFamily="2" charset="2"/>
              <a:buChar char="Ø"/>
            </a:pPr>
            <a:r>
              <a:rPr lang="fa-IR" sz="2400" dirty="0">
                <a:cs typeface="B Nazanin" panose="00000400000000000000" pitchFamily="2" charset="-78"/>
              </a:rPr>
              <a:t>اثر نابود </a:t>
            </a:r>
            <a:r>
              <a:rPr lang="fa-IR" sz="2400" dirty="0" err="1">
                <a:cs typeface="B Nazanin" panose="00000400000000000000" pitchFamily="2" charset="-78"/>
              </a:rPr>
              <a:t>کنندگی</a:t>
            </a:r>
            <a:r>
              <a:rPr lang="fa-IR" sz="2400" dirty="0">
                <a:cs typeface="B Nazanin" panose="00000400000000000000" pitchFamily="2" charset="-78"/>
              </a:rPr>
              <a:t> آن بیشتر روی </a:t>
            </a:r>
            <a:r>
              <a:rPr lang="fa-IR" sz="2400" dirty="0" err="1">
                <a:cs typeface="B Nazanin" panose="00000400000000000000" pitchFamily="2" charset="-78"/>
              </a:rPr>
              <a:t>مخمرها</a:t>
            </a:r>
            <a:r>
              <a:rPr lang="fa-IR" sz="2400" dirty="0">
                <a:cs typeface="B Nazanin" panose="00000400000000000000" pitchFamily="2" charset="-78"/>
              </a:rPr>
              <a:t> و باکتریها بوده و اثر آن در مورد کپکها ناچیز است </a:t>
            </a:r>
          </a:p>
          <a:p>
            <a:endParaRPr lang="fa-IR" dirty="0"/>
          </a:p>
        </p:txBody>
      </p:sp>
    </p:spTree>
    <p:extLst>
      <p:ext uri="{BB962C8B-B14F-4D97-AF65-F5344CB8AC3E}">
        <p14:creationId xmlns:p14="http://schemas.microsoft.com/office/powerpoint/2010/main" val="303686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051" y="666205"/>
            <a:ext cx="9623561" cy="5747657"/>
          </a:xfrm>
        </p:spPr>
        <p:txBody>
          <a:bodyPr>
            <a:normAutofit/>
          </a:bodyPr>
          <a:lstStyle/>
          <a:p>
            <a:pPr marL="0" indent="0" algn="ctr">
              <a:buNone/>
            </a:pPr>
            <a:r>
              <a:rPr lang="fa-IR" sz="2400" b="1" dirty="0" smtClean="0">
                <a:cs typeface="B Nazanin" panose="00000400000000000000" pitchFamily="2" charset="-78"/>
              </a:rPr>
              <a:t>1-2-اسید </a:t>
            </a:r>
            <a:r>
              <a:rPr lang="fa-IR" sz="2400" b="1" dirty="0" err="1" smtClean="0">
                <a:cs typeface="B Nazanin" panose="00000400000000000000" pitchFamily="2" charset="-78"/>
              </a:rPr>
              <a:t>پروپیونیک</a:t>
            </a:r>
            <a:endParaRPr lang="fa-IR" sz="2400" b="1" dirty="0">
              <a:cs typeface="B Nazanin" panose="00000400000000000000" pitchFamily="2" charset="-78"/>
            </a:endParaRPr>
          </a:p>
          <a:p>
            <a:r>
              <a:rPr lang="fa-IR" sz="2400" dirty="0">
                <a:cs typeface="B Nazanin" panose="00000400000000000000" pitchFamily="2" charset="-78"/>
              </a:rPr>
              <a:t>این اسید و </a:t>
            </a:r>
            <a:r>
              <a:rPr lang="fa-IR" sz="2400" dirty="0" err="1">
                <a:cs typeface="B Nazanin" panose="00000400000000000000" pitchFamily="2" charset="-78"/>
              </a:rPr>
              <a:t>نمکهای</a:t>
            </a:r>
            <a:r>
              <a:rPr lang="fa-IR" sz="2400" dirty="0">
                <a:cs typeface="B Nazanin" panose="00000400000000000000" pitchFamily="2" charset="-78"/>
              </a:rPr>
              <a:t> سدیم و کلسیم آن دارای اثر مشخصی در جلوگیری از رشد کپکها و بعضی باکتریها می باشند . </a:t>
            </a:r>
          </a:p>
          <a:p>
            <a:r>
              <a:rPr lang="en-US" sz="2400" dirty="0" err="1">
                <a:cs typeface="B Nazanin" panose="00000400000000000000" pitchFamily="2" charset="-78"/>
              </a:rPr>
              <a:t>Ph</a:t>
            </a:r>
            <a:r>
              <a:rPr lang="en-US" sz="2400" dirty="0">
                <a:cs typeface="B Nazanin" panose="00000400000000000000" pitchFamily="2" charset="-78"/>
              </a:rPr>
              <a:t> </a:t>
            </a:r>
            <a:r>
              <a:rPr lang="fa-IR" sz="2400" dirty="0">
                <a:cs typeface="B Nazanin" panose="00000400000000000000" pitchFamily="2" charset="-78"/>
              </a:rPr>
              <a:t>مناسب برای فعالیت این اسید 5 است . </a:t>
            </a:r>
          </a:p>
          <a:p>
            <a:r>
              <a:rPr lang="fa-IR" sz="2400" dirty="0">
                <a:cs typeface="B Nazanin" panose="00000400000000000000" pitchFamily="2" charset="-78"/>
              </a:rPr>
              <a:t>از این اسید در تهیه نان و فراورده های </a:t>
            </a:r>
            <a:r>
              <a:rPr lang="fa-IR" sz="2400" dirty="0" err="1">
                <a:cs typeface="B Nazanin" panose="00000400000000000000" pitchFamily="2" charset="-78"/>
              </a:rPr>
              <a:t>آردی</a:t>
            </a:r>
            <a:r>
              <a:rPr lang="fa-IR" sz="2400" dirty="0">
                <a:cs typeface="B Nazanin" panose="00000400000000000000" pitchFamily="2" charset="-78"/>
              </a:rPr>
              <a:t> و بعضی </a:t>
            </a:r>
            <a:r>
              <a:rPr lang="fa-IR" sz="2400" dirty="0" err="1">
                <a:cs typeface="B Nazanin" panose="00000400000000000000" pitchFamily="2" charset="-78"/>
              </a:rPr>
              <a:t>پنیرها</a:t>
            </a:r>
            <a:r>
              <a:rPr lang="fa-IR" sz="2400" dirty="0">
                <a:cs typeface="B Nazanin" panose="00000400000000000000" pitchFamily="2" charset="-78"/>
              </a:rPr>
              <a:t> استفاده می شود.</a:t>
            </a:r>
          </a:p>
          <a:p>
            <a:endParaRPr lang="fa-IR" sz="2400" dirty="0">
              <a:cs typeface="B Nazanin" panose="00000400000000000000" pitchFamily="2" charset="-78"/>
            </a:endParaRPr>
          </a:p>
          <a:p>
            <a:pPr marL="0" indent="0" algn="ctr">
              <a:buNone/>
            </a:pPr>
            <a:r>
              <a:rPr lang="fa-IR" sz="2400" b="1" dirty="0" smtClean="0">
                <a:cs typeface="B Nazanin" panose="00000400000000000000" pitchFamily="2" charset="-78"/>
              </a:rPr>
              <a:t>1-3-اسید </a:t>
            </a:r>
            <a:r>
              <a:rPr lang="fa-IR" sz="2400" b="1" dirty="0" err="1">
                <a:cs typeface="B Nazanin" panose="00000400000000000000" pitchFamily="2" charset="-78"/>
              </a:rPr>
              <a:t>سوربیک</a:t>
            </a:r>
            <a:r>
              <a:rPr lang="fa-IR" sz="2400" b="1" dirty="0">
                <a:cs typeface="B Nazanin" panose="00000400000000000000" pitchFamily="2" charset="-78"/>
              </a:rPr>
              <a:t> </a:t>
            </a:r>
          </a:p>
          <a:p>
            <a:r>
              <a:rPr lang="fa-IR" sz="2400" dirty="0">
                <a:cs typeface="B Nazanin" panose="00000400000000000000" pitchFamily="2" charset="-78"/>
              </a:rPr>
              <a:t> این اسید و </a:t>
            </a:r>
            <a:r>
              <a:rPr lang="fa-IR" sz="2400" dirty="0" err="1">
                <a:cs typeface="B Nazanin" panose="00000400000000000000" pitchFamily="2" charset="-78"/>
              </a:rPr>
              <a:t>نمکهای</a:t>
            </a:r>
            <a:r>
              <a:rPr lang="fa-IR" sz="2400" dirty="0">
                <a:cs typeface="B Nazanin" panose="00000400000000000000" pitchFamily="2" charset="-78"/>
              </a:rPr>
              <a:t> آن بیشتر در مقابل </a:t>
            </a:r>
            <a:r>
              <a:rPr lang="fa-IR" sz="2400" dirty="0" err="1">
                <a:cs typeface="B Nazanin" panose="00000400000000000000" pitchFamily="2" charset="-78"/>
              </a:rPr>
              <a:t>مخمرها</a:t>
            </a:r>
            <a:r>
              <a:rPr lang="fa-IR" sz="2400" dirty="0">
                <a:cs typeface="B Nazanin" panose="00000400000000000000" pitchFamily="2" charset="-78"/>
              </a:rPr>
              <a:t> و کپکها موثر بوده و اثر آن در مورد باکتریها کمتر است . </a:t>
            </a:r>
          </a:p>
          <a:p>
            <a:r>
              <a:rPr lang="en-US" sz="2400" dirty="0" err="1">
                <a:cs typeface="B Nazanin" panose="00000400000000000000" pitchFamily="2" charset="-78"/>
              </a:rPr>
              <a:t>Ph</a:t>
            </a:r>
            <a:r>
              <a:rPr lang="en-US" sz="2400" dirty="0">
                <a:cs typeface="B Nazanin" panose="00000400000000000000" pitchFamily="2" charset="-78"/>
              </a:rPr>
              <a:t>  </a:t>
            </a:r>
            <a:r>
              <a:rPr lang="fa-IR" sz="2400" dirty="0">
                <a:cs typeface="B Nazanin" panose="00000400000000000000" pitchFamily="2" charset="-78"/>
              </a:rPr>
              <a:t>مناسب برای فعالیت آن تا 5/6 می باشد . </a:t>
            </a:r>
          </a:p>
          <a:p>
            <a:r>
              <a:rPr lang="fa-IR" sz="2400" dirty="0">
                <a:cs typeface="B Nazanin" panose="00000400000000000000" pitchFamily="2" charset="-78"/>
              </a:rPr>
              <a:t>در فرآورده های </a:t>
            </a:r>
            <a:r>
              <a:rPr lang="fa-IR" sz="2400" dirty="0" err="1">
                <a:cs typeface="B Nazanin" panose="00000400000000000000" pitchFamily="2" charset="-78"/>
              </a:rPr>
              <a:t>آردی</a:t>
            </a:r>
            <a:r>
              <a:rPr lang="fa-IR" sz="2400" dirty="0">
                <a:cs typeface="B Nazanin" panose="00000400000000000000" pitchFamily="2" charset="-78"/>
              </a:rPr>
              <a:t> ، عصاره میوه ها ، نوشابه های </a:t>
            </a:r>
            <a:r>
              <a:rPr lang="fa-IR" sz="2400" dirty="0" err="1">
                <a:cs typeface="B Nazanin" panose="00000400000000000000" pitchFamily="2" charset="-78"/>
              </a:rPr>
              <a:t>گازدار</a:t>
            </a:r>
            <a:r>
              <a:rPr lang="fa-IR" sz="2400" dirty="0">
                <a:cs typeface="B Nazanin" panose="00000400000000000000" pitchFamily="2" charset="-78"/>
              </a:rPr>
              <a:t> و </a:t>
            </a:r>
            <a:r>
              <a:rPr lang="fa-IR" sz="2400" dirty="0" err="1">
                <a:cs typeface="B Nazanin" panose="00000400000000000000" pitchFamily="2" charset="-78"/>
              </a:rPr>
              <a:t>مارگارین</a:t>
            </a:r>
            <a:r>
              <a:rPr lang="fa-IR" sz="2400" dirty="0">
                <a:cs typeface="B Nazanin" panose="00000400000000000000" pitchFamily="2" charset="-78"/>
              </a:rPr>
              <a:t> </a:t>
            </a:r>
            <a:r>
              <a:rPr lang="fa-IR" sz="2400" dirty="0" err="1">
                <a:cs typeface="B Nazanin" panose="00000400000000000000" pitchFamily="2" charset="-78"/>
              </a:rPr>
              <a:t>استقاده</a:t>
            </a:r>
            <a:r>
              <a:rPr lang="fa-IR" sz="2400" dirty="0">
                <a:cs typeface="B Nazanin" panose="00000400000000000000" pitchFamily="2" charset="-78"/>
              </a:rPr>
              <a:t> می شود . </a:t>
            </a:r>
          </a:p>
          <a:p>
            <a:endParaRPr lang="fa-IR" dirty="0"/>
          </a:p>
        </p:txBody>
      </p:sp>
    </p:spTree>
    <p:extLst>
      <p:ext uri="{BB962C8B-B14F-4D97-AF65-F5344CB8AC3E}">
        <p14:creationId xmlns:p14="http://schemas.microsoft.com/office/powerpoint/2010/main" val="185452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051" y="822960"/>
            <a:ext cx="9623561" cy="5088262"/>
          </a:xfrm>
        </p:spPr>
        <p:txBody>
          <a:bodyPr/>
          <a:lstStyle/>
          <a:p>
            <a:pPr marL="0" indent="0" algn="ctr">
              <a:lnSpc>
                <a:spcPct val="150000"/>
              </a:lnSpc>
              <a:buNone/>
            </a:pPr>
            <a:r>
              <a:rPr lang="fa-IR" sz="2400" dirty="0" smtClean="0">
                <a:cs typeface="B Nazanin" panose="00000400000000000000" pitchFamily="2" charset="-78"/>
              </a:rPr>
              <a:t>1-4-اسید </a:t>
            </a:r>
            <a:r>
              <a:rPr lang="fa-IR" sz="2400" dirty="0">
                <a:cs typeface="B Nazanin" panose="00000400000000000000" pitchFamily="2" charset="-78"/>
              </a:rPr>
              <a:t>استیک </a:t>
            </a:r>
          </a:p>
          <a:p>
            <a:pPr>
              <a:lnSpc>
                <a:spcPct val="150000"/>
              </a:lnSpc>
            </a:pPr>
            <a:r>
              <a:rPr lang="fa-IR" sz="2400" dirty="0">
                <a:cs typeface="B Nazanin" panose="00000400000000000000" pitchFamily="2" charset="-78"/>
              </a:rPr>
              <a:t>حفاظت مواد غذایی توسط اسید استیک به صورت سرکه که دارای 4 درصد از این اسید می باشد سابقه طولانی دارد . </a:t>
            </a:r>
          </a:p>
          <a:p>
            <a:pPr>
              <a:lnSpc>
                <a:spcPct val="150000"/>
              </a:lnSpc>
            </a:pPr>
            <a:r>
              <a:rPr lang="fa-IR" sz="2400" dirty="0">
                <a:cs typeface="B Nazanin" panose="00000400000000000000" pitchFamily="2" charset="-78"/>
              </a:rPr>
              <a:t>از </a:t>
            </a:r>
            <a:r>
              <a:rPr lang="fa-IR" sz="2400" dirty="0" err="1">
                <a:cs typeface="B Nazanin" panose="00000400000000000000" pitchFamily="2" charset="-78"/>
              </a:rPr>
              <a:t>نمکهای</a:t>
            </a:r>
            <a:r>
              <a:rPr lang="fa-IR" sz="2400" dirty="0">
                <a:cs typeface="B Nazanin" panose="00000400000000000000" pitchFamily="2" charset="-78"/>
              </a:rPr>
              <a:t> سدیم ، پتاسیم و کلسیم اسید استیک به منظور نگهداری مواد غذایی استفاده می شود . </a:t>
            </a:r>
          </a:p>
          <a:p>
            <a:pPr>
              <a:lnSpc>
                <a:spcPct val="150000"/>
              </a:lnSpc>
            </a:pPr>
            <a:r>
              <a:rPr lang="fa-IR" sz="2400" dirty="0">
                <a:cs typeface="B Nazanin" panose="00000400000000000000" pitchFamily="2" charset="-78"/>
              </a:rPr>
              <a:t>در بعضی محصولات </a:t>
            </a:r>
            <a:r>
              <a:rPr lang="fa-IR" sz="2400" dirty="0" err="1">
                <a:cs typeface="B Nazanin" panose="00000400000000000000" pitchFamily="2" charset="-78"/>
              </a:rPr>
              <a:t>آردی</a:t>
            </a:r>
            <a:r>
              <a:rPr lang="fa-IR" sz="2400" dirty="0">
                <a:cs typeface="B Nazanin" panose="00000400000000000000" pitchFamily="2" charset="-78"/>
              </a:rPr>
              <a:t> ، سس ها ، </a:t>
            </a:r>
            <a:r>
              <a:rPr lang="fa-IR" sz="2400" dirty="0" err="1">
                <a:cs typeface="B Nazanin" panose="00000400000000000000" pitchFamily="2" charset="-78"/>
              </a:rPr>
              <a:t>مایونز</a:t>
            </a:r>
            <a:r>
              <a:rPr lang="fa-IR" sz="2400" dirty="0">
                <a:cs typeface="B Nazanin" panose="00000400000000000000" pitchFamily="2" charset="-78"/>
              </a:rPr>
              <a:t> ها و ترشی ها از این اسید استفاده می نمایند . </a:t>
            </a:r>
          </a:p>
          <a:p>
            <a:endParaRPr lang="fa-IR" dirty="0"/>
          </a:p>
        </p:txBody>
      </p:sp>
    </p:spTree>
    <p:extLst>
      <p:ext uri="{BB962C8B-B14F-4D97-AF65-F5344CB8AC3E}">
        <p14:creationId xmlns:p14="http://schemas.microsoft.com/office/powerpoint/2010/main" val="146042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657" y="274320"/>
            <a:ext cx="10577150" cy="6270171"/>
          </a:xfrm>
        </p:spPr>
        <p:txBody>
          <a:bodyPr>
            <a:normAutofit fontScale="92500"/>
          </a:bodyPr>
          <a:lstStyle/>
          <a:p>
            <a:pPr marL="0" indent="0" algn="ctr">
              <a:lnSpc>
                <a:spcPct val="160000"/>
              </a:lnSpc>
              <a:buNone/>
            </a:pPr>
            <a:r>
              <a:rPr lang="fa-IR" sz="2400" dirty="0" smtClean="0">
                <a:cs typeface="B Nazanin" panose="00000400000000000000" pitchFamily="2" charset="-78"/>
              </a:rPr>
              <a:t>1-5-آنتی </a:t>
            </a:r>
            <a:r>
              <a:rPr lang="fa-IR" sz="2400" dirty="0">
                <a:cs typeface="B Nazanin" panose="00000400000000000000" pitchFamily="2" charset="-78"/>
              </a:rPr>
              <a:t>بیوتیک ها </a:t>
            </a:r>
          </a:p>
          <a:p>
            <a:pPr>
              <a:lnSpc>
                <a:spcPct val="160000"/>
              </a:lnSpc>
            </a:pPr>
            <a:r>
              <a:rPr lang="fa-IR" sz="2400" dirty="0">
                <a:cs typeface="B Nazanin" panose="00000400000000000000" pitchFamily="2" charset="-78"/>
              </a:rPr>
              <a:t>از آنتی </a:t>
            </a:r>
            <a:r>
              <a:rPr lang="fa-IR" sz="2400" dirty="0" err="1">
                <a:cs typeface="B Nazanin" panose="00000400000000000000" pitchFamily="2" charset="-78"/>
              </a:rPr>
              <a:t>بیوتیکها</a:t>
            </a:r>
            <a:r>
              <a:rPr lang="fa-IR" sz="2400" dirty="0">
                <a:cs typeface="B Nazanin" panose="00000400000000000000" pitchFamily="2" charset="-78"/>
              </a:rPr>
              <a:t> که توسط انواعی از میکروارگانیسمها تولید میشوند ممکن است جهت نگهداری مواد غذایی استفاده شود . </a:t>
            </a:r>
          </a:p>
          <a:p>
            <a:pPr>
              <a:lnSpc>
                <a:spcPct val="160000"/>
              </a:lnSpc>
            </a:pPr>
            <a:r>
              <a:rPr lang="fa-IR" sz="2400" dirty="0">
                <a:cs typeface="B Nazanin" panose="00000400000000000000" pitchFamily="2" charset="-78"/>
              </a:rPr>
              <a:t>از آنجایی که مصرف آنها سبب ایجاد مقاومت در برخی میکروبها در بدن انسان میگردد لذا مصرف تعداد خاصی از آنها و </a:t>
            </a:r>
            <a:r>
              <a:rPr lang="fa-IR" sz="2400" dirty="0" err="1">
                <a:cs typeface="B Nazanin" panose="00000400000000000000" pitchFamily="2" charset="-78"/>
              </a:rPr>
              <a:t>درموارد</a:t>
            </a:r>
            <a:r>
              <a:rPr lang="fa-IR" sz="2400" dirty="0">
                <a:cs typeface="B Nazanin" panose="00000400000000000000" pitchFamily="2" charset="-78"/>
              </a:rPr>
              <a:t> معدودی در برخی کشورها مجاز شده است . </a:t>
            </a:r>
          </a:p>
          <a:p>
            <a:pPr>
              <a:lnSpc>
                <a:spcPct val="160000"/>
              </a:lnSpc>
            </a:pPr>
            <a:r>
              <a:rPr lang="fa-IR" sz="2400" dirty="0">
                <a:cs typeface="B Nazanin" panose="00000400000000000000" pitchFamily="2" charset="-78"/>
              </a:rPr>
              <a:t>اینها شامل کلر تتراسایکلین ، اکسی تتراسایکلین ، </a:t>
            </a:r>
            <a:r>
              <a:rPr lang="fa-IR" sz="2400" dirty="0" err="1">
                <a:cs typeface="B Nazanin" panose="00000400000000000000" pitchFamily="2" charset="-78"/>
              </a:rPr>
              <a:t>پیمارسین</a:t>
            </a:r>
            <a:r>
              <a:rPr lang="fa-IR" sz="2400" dirty="0">
                <a:cs typeface="B Nazanin" panose="00000400000000000000" pitchFamily="2" charset="-78"/>
              </a:rPr>
              <a:t> و </a:t>
            </a:r>
            <a:r>
              <a:rPr lang="fa-IR" sz="2400" dirty="0" err="1">
                <a:cs typeface="B Nazanin" panose="00000400000000000000" pitchFamily="2" charset="-78"/>
              </a:rPr>
              <a:t>نایسین</a:t>
            </a:r>
            <a:r>
              <a:rPr lang="fa-IR" sz="2400" dirty="0">
                <a:cs typeface="B Nazanin" panose="00000400000000000000" pitchFamily="2" charset="-78"/>
              </a:rPr>
              <a:t> می باشد . </a:t>
            </a:r>
          </a:p>
          <a:p>
            <a:pPr>
              <a:lnSpc>
                <a:spcPct val="160000"/>
              </a:lnSpc>
            </a:pPr>
            <a:r>
              <a:rPr lang="fa-IR" sz="2400" dirty="0">
                <a:cs typeface="B Nazanin" panose="00000400000000000000" pitchFamily="2" charset="-78"/>
              </a:rPr>
              <a:t>از </a:t>
            </a:r>
            <a:r>
              <a:rPr lang="fa-IR" sz="2400" dirty="0" err="1">
                <a:cs typeface="B Nazanin" panose="00000400000000000000" pitchFamily="2" charset="-78"/>
              </a:rPr>
              <a:t>نایسین</a:t>
            </a:r>
            <a:r>
              <a:rPr lang="fa-IR" sz="2400" dirty="0">
                <a:cs typeface="B Nazanin" panose="00000400000000000000" pitchFamily="2" charset="-78"/>
              </a:rPr>
              <a:t> در پنیر های پروسه شده و اغذیه کنسرو شده استفاده می گردد . </a:t>
            </a:r>
          </a:p>
          <a:p>
            <a:pPr marL="0" indent="0" algn="ctr">
              <a:lnSpc>
                <a:spcPct val="160000"/>
              </a:lnSpc>
              <a:buNone/>
            </a:pPr>
            <a:r>
              <a:rPr lang="fa-IR" sz="2400" dirty="0" smtClean="0">
                <a:cs typeface="B Nazanin" panose="00000400000000000000" pitchFamily="2" charset="-78"/>
              </a:rPr>
              <a:t>1-6- </a:t>
            </a:r>
            <a:r>
              <a:rPr lang="fa-IR" sz="2400" dirty="0">
                <a:cs typeface="B Nazanin" panose="00000400000000000000" pitchFamily="2" charset="-78"/>
              </a:rPr>
              <a:t>اکسید </a:t>
            </a:r>
            <a:r>
              <a:rPr lang="fa-IR" sz="2400" dirty="0" err="1">
                <a:cs typeface="B Nazanin" panose="00000400000000000000" pitchFamily="2" charset="-78"/>
              </a:rPr>
              <a:t>اتیلن</a:t>
            </a:r>
            <a:r>
              <a:rPr lang="fa-IR" sz="2400" dirty="0">
                <a:cs typeface="B Nazanin" panose="00000400000000000000" pitchFamily="2" charset="-78"/>
              </a:rPr>
              <a:t> و اکسید </a:t>
            </a:r>
            <a:r>
              <a:rPr lang="fa-IR" sz="2400" dirty="0" err="1">
                <a:cs typeface="B Nazanin" panose="00000400000000000000" pitchFamily="2" charset="-78"/>
              </a:rPr>
              <a:t>پروپیلن</a:t>
            </a:r>
            <a:r>
              <a:rPr lang="fa-IR" sz="2400" dirty="0">
                <a:cs typeface="B Nazanin" panose="00000400000000000000" pitchFamily="2" charset="-78"/>
              </a:rPr>
              <a:t> </a:t>
            </a:r>
          </a:p>
          <a:p>
            <a:pPr>
              <a:lnSpc>
                <a:spcPct val="160000"/>
              </a:lnSpc>
            </a:pPr>
            <a:r>
              <a:rPr lang="fa-IR" sz="2400" dirty="0">
                <a:cs typeface="B Nazanin" panose="00000400000000000000" pitchFamily="2" charset="-78"/>
              </a:rPr>
              <a:t>از این مواد در حالت گازی آنها برای استریل کردن بعضی مواد غذایی با رطوبت کم مثل ادویه ها ،  سبزیها و میوه های خشک و همچنین </a:t>
            </a:r>
            <a:r>
              <a:rPr lang="fa-IR" sz="2400" dirty="0" err="1">
                <a:cs typeface="B Nazanin" panose="00000400000000000000" pitchFamily="2" charset="-78"/>
              </a:rPr>
              <a:t>پوششهای</a:t>
            </a:r>
            <a:r>
              <a:rPr lang="fa-IR" sz="2400" dirty="0">
                <a:cs typeface="B Nazanin" panose="00000400000000000000" pitchFamily="2" charset="-78"/>
              </a:rPr>
              <a:t> بسته بندی شده استفاده می شود </a:t>
            </a:r>
          </a:p>
          <a:p>
            <a:endParaRPr lang="fa-IR" dirty="0"/>
          </a:p>
        </p:txBody>
      </p:sp>
    </p:spTree>
    <p:extLst>
      <p:ext uri="{BB962C8B-B14F-4D97-AF65-F5344CB8AC3E}">
        <p14:creationId xmlns:p14="http://schemas.microsoft.com/office/powerpoint/2010/main" val="3462703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891" y="248193"/>
            <a:ext cx="11220995" cy="6283235"/>
          </a:xfrm>
        </p:spPr>
        <p:txBody>
          <a:bodyPr>
            <a:normAutofit/>
          </a:bodyPr>
          <a:lstStyle/>
          <a:p>
            <a:pPr marL="0" indent="0" algn="ctr">
              <a:lnSpc>
                <a:spcPct val="150000"/>
              </a:lnSpc>
              <a:buNone/>
            </a:pPr>
            <a:r>
              <a:rPr lang="fa-IR" sz="2400" b="1" dirty="0" smtClean="0">
                <a:cs typeface="B Nazanin" panose="00000400000000000000" pitchFamily="2" charset="-78"/>
              </a:rPr>
              <a:t>2) </a:t>
            </a:r>
            <a:r>
              <a:rPr lang="fa-IR" sz="2400" b="1" dirty="0" err="1">
                <a:cs typeface="B Nazanin" panose="00000400000000000000" pitchFamily="2" charset="-78"/>
              </a:rPr>
              <a:t>اسیدها</a:t>
            </a:r>
            <a:r>
              <a:rPr lang="fa-IR" sz="2400" b="1" dirty="0">
                <a:cs typeface="B Nazanin" panose="00000400000000000000" pitchFamily="2" charset="-78"/>
              </a:rPr>
              <a:t> </a:t>
            </a:r>
          </a:p>
          <a:p>
            <a:pPr>
              <a:lnSpc>
                <a:spcPct val="150000"/>
              </a:lnSpc>
            </a:pPr>
            <a:r>
              <a:rPr lang="fa-IR" sz="2000" dirty="0">
                <a:cs typeface="B Nazanin" panose="00000400000000000000" pitchFamily="2" charset="-78"/>
              </a:rPr>
              <a:t>-  </a:t>
            </a:r>
            <a:r>
              <a:rPr lang="fa-IR" sz="2000" dirty="0" err="1">
                <a:cs typeface="B Nazanin" panose="00000400000000000000" pitchFamily="2" charset="-78"/>
              </a:rPr>
              <a:t>اسیدها</a:t>
            </a:r>
            <a:r>
              <a:rPr lang="fa-IR" sz="2000" dirty="0">
                <a:cs typeface="B Nazanin" panose="00000400000000000000" pitchFamily="2" charset="-78"/>
              </a:rPr>
              <a:t> با کاهش </a:t>
            </a:r>
            <a:r>
              <a:rPr lang="en-US" sz="2000" dirty="0" err="1">
                <a:cs typeface="B Nazanin" panose="00000400000000000000" pitchFamily="2" charset="-78"/>
              </a:rPr>
              <a:t>ph</a:t>
            </a:r>
            <a:r>
              <a:rPr lang="en-US" sz="2000" dirty="0">
                <a:cs typeface="B Nazanin" panose="00000400000000000000" pitchFamily="2" charset="-78"/>
              </a:rPr>
              <a:t>  </a:t>
            </a:r>
            <a:r>
              <a:rPr lang="fa-IR" sz="2000" dirty="0">
                <a:cs typeface="B Nazanin" panose="00000400000000000000" pitchFamily="2" charset="-78"/>
              </a:rPr>
              <a:t>محیط می توانند نقش بازدارنده و نابود کننده ای روی میکرو ارگانیسمها داشته باشد.  </a:t>
            </a:r>
          </a:p>
          <a:p>
            <a:pPr>
              <a:lnSpc>
                <a:spcPct val="150000"/>
              </a:lnSpc>
            </a:pPr>
            <a:r>
              <a:rPr lang="fa-IR" sz="2000" dirty="0">
                <a:cs typeface="B Nazanin" panose="00000400000000000000" pitchFamily="2" charset="-78"/>
              </a:rPr>
              <a:t>در میان اسیدهای مورد مصرف در صنایع غذایی اسید </a:t>
            </a:r>
            <a:r>
              <a:rPr lang="fa-IR" sz="2000" dirty="0" err="1">
                <a:cs typeface="B Nazanin" panose="00000400000000000000" pitchFamily="2" charset="-78"/>
              </a:rPr>
              <a:t>سیتریک</a:t>
            </a:r>
            <a:r>
              <a:rPr lang="fa-IR" sz="2000" dirty="0">
                <a:cs typeface="B Nazanin" panose="00000400000000000000" pitchFamily="2" charset="-78"/>
              </a:rPr>
              <a:t> (معروف به جوهر لیمو) بیشترین مصرف را دارد زیرا به میزان زیاد در آب حل می شود و </a:t>
            </a:r>
            <a:r>
              <a:rPr lang="en-US" sz="2000" dirty="0" err="1">
                <a:cs typeface="B Nazanin" panose="00000400000000000000" pitchFamily="2" charset="-78"/>
              </a:rPr>
              <a:t>ph</a:t>
            </a:r>
            <a:r>
              <a:rPr lang="en-US" sz="2000" dirty="0">
                <a:cs typeface="B Nazanin" panose="00000400000000000000" pitchFamily="2" charset="-78"/>
              </a:rPr>
              <a:t> </a:t>
            </a:r>
            <a:r>
              <a:rPr lang="fa-IR" sz="2000" dirty="0">
                <a:cs typeface="B Nazanin" panose="00000400000000000000" pitchFamily="2" charset="-78"/>
              </a:rPr>
              <a:t>ماده غذایی را به 5/4  یا کمتر کاهش می دهد . </a:t>
            </a:r>
          </a:p>
          <a:p>
            <a:pPr>
              <a:lnSpc>
                <a:spcPct val="150000"/>
              </a:lnSpc>
            </a:pPr>
            <a:r>
              <a:rPr lang="fa-IR" sz="2000" dirty="0">
                <a:cs typeface="B Nazanin" panose="00000400000000000000" pitchFamily="2" charset="-78"/>
              </a:rPr>
              <a:t>- اسید </a:t>
            </a:r>
            <a:r>
              <a:rPr lang="fa-IR" sz="2000" dirty="0" err="1">
                <a:cs typeface="B Nazanin" panose="00000400000000000000" pitchFamily="2" charset="-78"/>
              </a:rPr>
              <a:t>سیتریک</a:t>
            </a:r>
            <a:r>
              <a:rPr lang="fa-IR" sz="2000" dirty="0">
                <a:cs typeface="B Nazanin" panose="00000400000000000000" pitchFamily="2" charset="-78"/>
              </a:rPr>
              <a:t> از راه تخمیر میکروبی </a:t>
            </a:r>
            <a:r>
              <a:rPr lang="fa-IR" sz="2000" dirty="0" err="1">
                <a:cs typeface="B Nazanin" panose="00000400000000000000" pitchFamily="2" charset="-78"/>
              </a:rPr>
              <a:t>ملاس</a:t>
            </a:r>
            <a:r>
              <a:rPr lang="fa-IR" sz="2000" dirty="0">
                <a:cs typeface="B Nazanin" panose="00000400000000000000" pitchFamily="2" charset="-78"/>
              </a:rPr>
              <a:t> تولید می شود . </a:t>
            </a:r>
          </a:p>
          <a:p>
            <a:pPr>
              <a:lnSpc>
                <a:spcPct val="150000"/>
              </a:lnSpc>
            </a:pPr>
            <a:r>
              <a:rPr lang="fa-IR" sz="2000" dirty="0">
                <a:cs typeface="B Nazanin" panose="00000400000000000000" pitchFamily="2" charset="-78"/>
              </a:rPr>
              <a:t>اسید </a:t>
            </a:r>
            <a:r>
              <a:rPr lang="fa-IR" sz="2000" dirty="0" err="1">
                <a:cs typeface="B Nazanin" panose="00000400000000000000" pitchFamily="2" charset="-78"/>
              </a:rPr>
              <a:t>سیتریک</a:t>
            </a:r>
            <a:r>
              <a:rPr lang="fa-IR" sz="2000" dirty="0">
                <a:cs typeface="B Nazanin" panose="00000400000000000000" pitchFamily="2" charset="-78"/>
              </a:rPr>
              <a:t> یک ماده اسیدی کننده ارزشمند در فرآورده های لبنی محسوب می شود که نقش </a:t>
            </a:r>
            <a:r>
              <a:rPr lang="fa-IR" sz="2000" dirty="0" err="1">
                <a:cs typeface="B Nazanin" panose="00000400000000000000" pitchFamily="2" charset="-78"/>
              </a:rPr>
              <a:t>امولسیفایر</a:t>
            </a:r>
            <a:r>
              <a:rPr lang="fa-IR" sz="2000" dirty="0">
                <a:cs typeface="B Nazanin" panose="00000400000000000000" pitchFamily="2" charset="-78"/>
              </a:rPr>
              <a:t> و نگهدارنده دارد </a:t>
            </a:r>
            <a:r>
              <a:rPr lang="fa-IR" sz="2000" dirty="0" smtClean="0">
                <a:cs typeface="B Nazanin" panose="00000400000000000000" pitchFamily="2" charset="-78"/>
              </a:rPr>
              <a:t>.</a:t>
            </a:r>
            <a:endParaRPr lang="fa-IR" sz="2000" dirty="0">
              <a:cs typeface="B Nazanin" panose="00000400000000000000" pitchFamily="2" charset="-78"/>
            </a:endParaRPr>
          </a:p>
          <a:p>
            <a:pPr>
              <a:lnSpc>
                <a:spcPct val="150000"/>
              </a:lnSpc>
            </a:pPr>
            <a:r>
              <a:rPr lang="fa-IR" sz="2000" dirty="0">
                <a:cs typeface="B Nazanin" panose="00000400000000000000" pitchFamily="2" charset="-78"/>
              </a:rPr>
              <a:t>- این اسید در نوشابه های </a:t>
            </a:r>
            <a:r>
              <a:rPr lang="fa-IR" sz="2000" dirty="0" err="1">
                <a:cs typeface="B Nazanin" panose="00000400000000000000" pitchFamily="2" charset="-78"/>
              </a:rPr>
              <a:t>گازدار</a:t>
            </a:r>
            <a:r>
              <a:rPr lang="fa-IR" sz="2000" dirty="0">
                <a:cs typeface="B Nazanin" panose="00000400000000000000" pitchFamily="2" charset="-78"/>
              </a:rPr>
              <a:t> به عنوان طعم دهنده و حفاظت کننده ، در مربا ها و ژله ها به عنوان حفاظت کننده استفاده می شود . </a:t>
            </a:r>
          </a:p>
          <a:p>
            <a:pPr>
              <a:lnSpc>
                <a:spcPct val="150000"/>
              </a:lnSpc>
            </a:pPr>
            <a:r>
              <a:rPr lang="fa-IR" sz="2000" dirty="0">
                <a:cs typeface="B Nazanin" panose="00000400000000000000" pitchFamily="2" charset="-78"/>
              </a:rPr>
              <a:t>- اسید </a:t>
            </a:r>
            <a:r>
              <a:rPr lang="fa-IR" sz="2000" dirty="0" err="1">
                <a:cs typeface="B Nazanin" panose="00000400000000000000" pitchFamily="2" charset="-78"/>
              </a:rPr>
              <a:t>فسفریک</a:t>
            </a:r>
            <a:r>
              <a:rPr lang="fa-IR" sz="2000" dirty="0">
                <a:cs typeface="B Nazanin" panose="00000400000000000000" pitchFamily="2" charset="-78"/>
              </a:rPr>
              <a:t> دیگر اسید مورد استفاده در صنایع غذایی است که بعد از اسید </a:t>
            </a:r>
            <a:r>
              <a:rPr lang="fa-IR" sz="2000" dirty="0" err="1">
                <a:cs typeface="B Nazanin" panose="00000400000000000000" pitchFamily="2" charset="-78"/>
              </a:rPr>
              <a:t>سیتریک</a:t>
            </a:r>
            <a:r>
              <a:rPr lang="fa-IR" sz="2000" dirty="0">
                <a:cs typeface="B Nazanin" panose="00000400000000000000" pitchFamily="2" charset="-78"/>
              </a:rPr>
              <a:t> بیشترین کاربرد را دارد </a:t>
            </a:r>
          </a:p>
          <a:p>
            <a:pPr>
              <a:lnSpc>
                <a:spcPct val="150000"/>
              </a:lnSpc>
            </a:pPr>
            <a:r>
              <a:rPr lang="fa-IR" sz="2000" dirty="0">
                <a:cs typeface="B Nazanin" panose="00000400000000000000" pitchFamily="2" charset="-78"/>
              </a:rPr>
              <a:t>- اسید </a:t>
            </a:r>
            <a:r>
              <a:rPr lang="fa-IR" sz="2000" dirty="0" err="1">
                <a:cs typeface="B Nazanin" panose="00000400000000000000" pitchFamily="2" charset="-78"/>
              </a:rPr>
              <a:t>فسفریک</a:t>
            </a:r>
            <a:r>
              <a:rPr lang="fa-IR" sz="2000" dirty="0">
                <a:cs typeface="B Nazanin" panose="00000400000000000000" pitchFamily="2" charset="-78"/>
              </a:rPr>
              <a:t> قویترین اسید بوده که میتواند پایین ترین </a:t>
            </a:r>
            <a:r>
              <a:rPr lang="en-US" sz="2000" dirty="0" err="1">
                <a:cs typeface="B Nazanin" panose="00000400000000000000" pitchFamily="2" charset="-78"/>
              </a:rPr>
              <a:t>ph</a:t>
            </a:r>
            <a:r>
              <a:rPr lang="en-US" sz="2000" dirty="0">
                <a:cs typeface="B Nazanin" panose="00000400000000000000" pitchFamily="2" charset="-78"/>
              </a:rPr>
              <a:t>  </a:t>
            </a:r>
            <a:r>
              <a:rPr lang="fa-IR" sz="2000" dirty="0">
                <a:cs typeface="B Nazanin" panose="00000400000000000000" pitchFamily="2" charset="-78"/>
              </a:rPr>
              <a:t>قابل حصول را ایجاد نماید . </a:t>
            </a:r>
          </a:p>
          <a:p>
            <a:pPr>
              <a:lnSpc>
                <a:spcPct val="150000"/>
              </a:lnSpc>
            </a:pPr>
            <a:r>
              <a:rPr lang="fa-IR" sz="2000" dirty="0">
                <a:cs typeface="B Nazanin" panose="00000400000000000000" pitchFamily="2" charset="-78"/>
              </a:rPr>
              <a:t>- اسید </a:t>
            </a:r>
            <a:r>
              <a:rPr lang="fa-IR" sz="2000" dirty="0" err="1">
                <a:cs typeface="B Nazanin" panose="00000400000000000000" pitchFamily="2" charset="-78"/>
              </a:rPr>
              <a:t>سیتریک</a:t>
            </a:r>
            <a:r>
              <a:rPr lang="fa-IR" sz="2000" dirty="0">
                <a:cs typeface="B Nazanin" panose="00000400000000000000" pitchFamily="2" charset="-78"/>
              </a:rPr>
              <a:t> و اسید </a:t>
            </a:r>
            <a:r>
              <a:rPr lang="fa-IR" sz="2000" dirty="0" err="1">
                <a:cs typeface="B Nazanin" panose="00000400000000000000" pitchFamily="2" charset="-78"/>
              </a:rPr>
              <a:t>فسفریک</a:t>
            </a:r>
            <a:r>
              <a:rPr lang="fa-IR" sz="2000" dirty="0">
                <a:cs typeface="B Nazanin" panose="00000400000000000000" pitchFamily="2" charset="-78"/>
              </a:rPr>
              <a:t> به ترتیب 60 و 25 درصد اسیدهای مصرفی را تشکیل میدهند و 15 درصد بقیه مربوط به </a:t>
            </a:r>
            <a:r>
              <a:rPr lang="fa-IR" sz="2000" dirty="0" err="1">
                <a:cs typeface="B Nazanin" panose="00000400000000000000" pitchFamily="2" charset="-78"/>
              </a:rPr>
              <a:t>اسیدهایی</a:t>
            </a:r>
            <a:r>
              <a:rPr lang="fa-IR" sz="2000" dirty="0">
                <a:cs typeface="B Nazanin" panose="00000400000000000000" pitchFamily="2" charset="-78"/>
              </a:rPr>
              <a:t> همچون </a:t>
            </a:r>
            <a:r>
              <a:rPr lang="fa-IR" sz="2000" dirty="0" err="1">
                <a:cs typeface="B Nazanin" panose="00000400000000000000" pitchFamily="2" charset="-78"/>
              </a:rPr>
              <a:t>لاکتیک</a:t>
            </a:r>
            <a:r>
              <a:rPr lang="fa-IR" sz="2000" dirty="0">
                <a:cs typeface="B Nazanin" panose="00000400000000000000" pitchFamily="2" charset="-78"/>
              </a:rPr>
              <a:t> ، </a:t>
            </a:r>
            <a:r>
              <a:rPr lang="fa-IR" sz="2000" dirty="0" err="1">
                <a:cs typeface="B Nazanin" panose="00000400000000000000" pitchFamily="2" charset="-78"/>
              </a:rPr>
              <a:t>گلوکونیک</a:t>
            </a:r>
            <a:r>
              <a:rPr lang="fa-IR" sz="2000" dirty="0">
                <a:cs typeface="B Nazanin" panose="00000400000000000000" pitchFamily="2" charset="-78"/>
              </a:rPr>
              <a:t> ، </a:t>
            </a:r>
            <a:r>
              <a:rPr lang="fa-IR" sz="2000" dirty="0" err="1">
                <a:cs typeface="B Nazanin" panose="00000400000000000000" pitchFamily="2" charset="-78"/>
              </a:rPr>
              <a:t>تارتاریک</a:t>
            </a:r>
            <a:r>
              <a:rPr lang="fa-IR" sz="2000" dirty="0">
                <a:cs typeface="B Nazanin" panose="00000400000000000000" pitchFamily="2" charset="-78"/>
              </a:rPr>
              <a:t> و ... می باشد </a:t>
            </a:r>
          </a:p>
          <a:p>
            <a:endParaRPr lang="fa-IR" dirty="0">
              <a:cs typeface="B Nazanin" panose="00000400000000000000" pitchFamily="2" charset="-78"/>
            </a:endParaRPr>
          </a:p>
        </p:txBody>
      </p:sp>
    </p:spTree>
    <p:extLst>
      <p:ext uri="{BB962C8B-B14F-4D97-AF65-F5344CB8AC3E}">
        <p14:creationId xmlns:p14="http://schemas.microsoft.com/office/powerpoint/2010/main" val="322327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lum bright="-20000" contrast="40000"/>
          </a:blip>
          <a:stretch>
            <a:fillRect/>
          </a:stretch>
        </p:blipFill>
        <p:spPr>
          <a:xfrm>
            <a:off x="1994860" y="317863"/>
            <a:ext cx="9699382" cy="4632960"/>
          </a:xfrm>
          <a:prstGeom prst="rect">
            <a:avLst/>
          </a:prstGeom>
        </p:spPr>
      </p:pic>
      <p:pic>
        <p:nvPicPr>
          <p:cNvPr id="5" name="Picture 4"/>
          <p:cNvPicPr>
            <a:picLocks noChangeAspect="1"/>
          </p:cNvPicPr>
          <p:nvPr/>
        </p:nvPicPr>
        <p:blipFill>
          <a:blip r:embed="rId3"/>
          <a:stretch>
            <a:fillRect/>
          </a:stretch>
        </p:blipFill>
        <p:spPr>
          <a:xfrm>
            <a:off x="762952" y="4467498"/>
            <a:ext cx="3001286" cy="2119040"/>
          </a:xfrm>
          <a:prstGeom prst="rect">
            <a:avLst/>
          </a:prstGeom>
        </p:spPr>
      </p:pic>
    </p:spTree>
    <p:extLst>
      <p:ext uri="{BB962C8B-B14F-4D97-AF65-F5344CB8AC3E}">
        <p14:creationId xmlns:p14="http://schemas.microsoft.com/office/powerpoint/2010/main" val="761259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35577"/>
            <a:ext cx="11064240" cy="5943600"/>
          </a:xfrm>
        </p:spPr>
        <p:txBody>
          <a:bodyPr>
            <a:normAutofit/>
          </a:bodyPr>
          <a:lstStyle/>
          <a:p>
            <a:pPr marL="0" indent="0" algn="ctr">
              <a:lnSpc>
                <a:spcPct val="150000"/>
              </a:lnSpc>
              <a:buNone/>
            </a:pPr>
            <a:r>
              <a:rPr lang="fa-IR" sz="2000" b="1" dirty="0">
                <a:cs typeface="B Nazanin" panose="00000400000000000000" pitchFamily="2" charset="-78"/>
              </a:rPr>
              <a:t>3) آنتی اکسیدان ها </a:t>
            </a:r>
          </a:p>
          <a:p>
            <a:pPr>
              <a:lnSpc>
                <a:spcPct val="150000"/>
              </a:lnSpc>
            </a:pPr>
            <a:r>
              <a:rPr lang="fa-IR" dirty="0">
                <a:cs typeface="B Nazanin" panose="00000400000000000000" pitchFamily="2" charset="-78"/>
              </a:rPr>
              <a:t>موادی هستند که از واکنش </a:t>
            </a:r>
            <a:r>
              <a:rPr lang="fa-IR" dirty="0" err="1">
                <a:cs typeface="B Nazanin" panose="00000400000000000000" pitchFamily="2" charset="-78"/>
              </a:rPr>
              <a:t>اکسیداسیدن</a:t>
            </a:r>
            <a:r>
              <a:rPr lang="fa-IR" dirty="0">
                <a:cs typeface="B Nazanin" panose="00000400000000000000" pitchFamily="2" charset="-78"/>
              </a:rPr>
              <a:t> مواد غذایی جلوگیری میکنند . </a:t>
            </a:r>
          </a:p>
          <a:p>
            <a:pPr>
              <a:lnSpc>
                <a:spcPct val="150000"/>
              </a:lnSpc>
            </a:pPr>
            <a:r>
              <a:rPr lang="fa-IR" dirty="0">
                <a:cs typeface="B Nazanin" panose="00000400000000000000" pitchFamily="2" charset="-78"/>
              </a:rPr>
              <a:t> اسید های چرب غیر اشباع موجود در </a:t>
            </a:r>
            <a:r>
              <a:rPr lang="fa-IR" dirty="0" err="1">
                <a:cs typeface="B Nazanin" panose="00000400000000000000" pitchFamily="2" charset="-78"/>
              </a:rPr>
              <a:t>روعنها</a:t>
            </a:r>
            <a:r>
              <a:rPr lang="fa-IR" dirty="0">
                <a:cs typeface="B Nazanin" panose="00000400000000000000" pitchFamily="2" charset="-78"/>
              </a:rPr>
              <a:t> و چربیها آمادگی قابل توجهی برای اکسید شدن دارند و اکسیداسیون در آنها طعم و بوی </a:t>
            </a:r>
            <a:r>
              <a:rPr lang="fa-IR" dirty="0" err="1">
                <a:cs typeface="B Nazanin" panose="00000400000000000000" pitchFamily="2" charset="-78"/>
              </a:rPr>
              <a:t>نامطلوبی</a:t>
            </a:r>
            <a:r>
              <a:rPr lang="fa-IR" dirty="0">
                <a:cs typeface="B Nazanin" panose="00000400000000000000" pitchFamily="2" charset="-78"/>
              </a:rPr>
              <a:t> ایجاد می نماید . </a:t>
            </a:r>
          </a:p>
          <a:p>
            <a:pPr>
              <a:lnSpc>
                <a:spcPct val="150000"/>
              </a:lnSpc>
            </a:pPr>
            <a:r>
              <a:rPr lang="fa-IR" dirty="0">
                <a:cs typeface="B Nazanin" panose="00000400000000000000" pitchFamily="2" charset="-78"/>
              </a:rPr>
              <a:t>بعضی آنتی </a:t>
            </a:r>
            <a:r>
              <a:rPr lang="fa-IR" dirty="0" err="1">
                <a:cs typeface="B Nazanin" panose="00000400000000000000" pitchFamily="2" charset="-78"/>
              </a:rPr>
              <a:t>اکسیدانها</a:t>
            </a:r>
            <a:r>
              <a:rPr lang="fa-IR" dirty="0">
                <a:cs typeface="B Nazanin" panose="00000400000000000000" pitchFamily="2" charset="-78"/>
              </a:rPr>
              <a:t> به طور طبیعی در مواد غذایی وجود دارند نظیر </a:t>
            </a:r>
            <a:r>
              <a:rPr lang="fa-IR" dirty="0" err="1">
                <a:cs typeface="B Nazanin" panose="00000400000000000000" pitchFamily="2" charset="-78"/>
              </a:rPr>
              <a:t>توکوفرول</a:t>
            </a:r>
            <a:r>
              <a:rPr lang="fa-IR" dirty="0">
                <a:cs typeface="B Nazanin" panose="00000400000000000000" pitchFamily="2" charset="-78"/>
              </a:rPr>
              <a:t> ها در روغنهای گیاهی اما از آنجایی که </a:t>
            </a:r>
            <a:r>
              <a:rPr lang="fa-IR" dirty="0" err="1">
                <a:cs typeface="B Nazanin" panose="00000400000000000000" pitchFamily="2" charset="-78"/>
              </a:rPr>
              <a:t>توکوفرول</a:t>
            </a:r>
            <a:r>
              <a:rPr lang="fa-IR" dirty="0">
                <a:cs typeface="B Nazanin" panose="00000400000000000000" pitchFamily="2" charset="-78"/>
              </a:rPr>
              <a:t> ها آنتی </a:t>
            </a:r>
            <a:r>
              <a:rPr lang="fa-IR" dirty="0" err="1">
                <a:cs typeface="B Nazanin" panose="00000400000000000000" pitchFamily="2" charset="-78"/>
              </a:rPr>
              <a:t>اکسیدانهای</a:t>
            </a:r>
            <a:r>
              <a:rPr lang="fa-IR" dirty="0">
                <a:cs typeface="B Nazanin" panose="00000400000000000000" pitchFamily="2" charset="-78"/>
              </a:rPr>
              <a:t> ضعیفی می </a:t>
            </a:r>
            <a:r>
              <a:rPr lang="fa-IR" dirty="0" err="1">
                <a:cs typeface="B Nazanin" panose="00000400000000000000" pitchFamily="2" charset="-78"/>
              </a:rPr>
              <a:t>بشند</a:t>
            </a:r>
            <a:r>
              <a:rPr lang="fa-IR" dirty="0">
                <a:cs typeface="B Nazanin" panose="00000400000000000000" pitchFamily="2" charset="-78"/>
              </a:rPr>
              <a:t> امروزه آنتی </a:t>
            </a:r>
            <a:r>
              <a:rPr lang="fa-IR" dirty="0" err="1">
                <a:cs typeface="B Nazanin" panose="00000400000000000000" pitchFamily="2" charset="-78"/>
              </a:rPr>
              <a:t>اکسیدانها</a:t>
            </a:r>
            <a:r>
              <a:rPr lang="fa-IR" dirty="0">
                <a:cs typeface="B Nazanin" panose="00000400000000000000" pitchFamily="2" charset="-78"/>
              </a:rPr>
              <a:t> با کارآیی بیشتر ساخته شده است . </a:t>
            </a:r>
          </a:p>
          <a:p>
            <a:pPr>
              <a:lnSpc>
                <a:spcPct val="150000"/>
              </a:lnSpc>
            </a:pPr>
            <a:r>
              <a:rPr lang="fa-IR" dirty="0">
                <a:cs typeface="B Nazanin" panose="00000400000000000000" pitchFamily="2" charset="-78"/>
              </a:rPr>
              <a:t>با توجه به مکانیسم اکسید شدن روغنها  آنتی اکسیدان خوب باید یک اتم هیدروژن به رادیکالهای آزاد تشکیل شده ارائه دهد بعلاوه رادیکال آزاد یک آنتی اکسیدان خوب نباید تمایل چندانی برای ترکیب شدن با اکسیژن داشته باشد . </a:t>
            </a:r>
          </a:p>
          <a:p>
            <a:pPr>
              <a:lnSpc>
                <a:spcPct val="150000"/>
              </a:lnSpc>
            </a:pPr>
            <a:r>
              <a:rPr lang="fa-IR" dirty="0">
                <a:cs typeface="B Nazanin" panose="00000400000000000000" pitchFamily="2" charset="-78"/>
              </a:rPr>
              <a:t>آنتی </a:t>
            </a:r>
            <a:r>
              <a:rPr lang="fa-IR" dirty="0" err="1">
                <a:cs typeface="B Nazanin" panose="00000400000000000000" pitchFamily="2" charset="-78"/>
              </a:rPr>
              <a:t>اکسیدانهای</a:t>
            </a:r>
            <a:r>
              <a:rPr lang="fa-IR" dirty="0">
                <a:cs typeface="B Nazanin" panose="00000400000000000000" pitchFamily="2" charset="-78"/>
              </a:rPr>
              <a:t> ساخته شده عمدتا دارای ساختمان </a:t>
            </a:r>
            <a:r>
              <a:rPr lang="fa-IR" dirty="0" err="1">
                <a:cs typeface="B Nazanin" panose="00000400000000000000" pitchFamily="2" charset="-78"/>
              </a:rPr>
              <a:t>فنلی</a:t>
            </a:r>
            <a:r>
              <a:rPr lang="fa-IR" dirty="0">
                <a:cs typeface="B Nazanin" panose="00000400000000000000" pitchFamily="2" charset="-78"/>
              </a:rPr>
              <a:t> </a:t>
            </a:r>
            <a:r>
              <a:rPr lang="fa-IR" dirty="0" err="1">
                <a:cs typeface="B Nazanin" panose="00000400000000000000" pitchFamily="2" charset="-78"/>
              </a:rPr>
              <a:t>هستندکه</a:t>
            </a:r>
            <a:r>
              <a:rPr lang="fa-IR" dirty="0">
                <a:cs typeface="B Nazanin" panose="00000400000000000000" pitchFamily="2" charset="-78"/>
              </a:rPr>
              <a:t> تعدادی از آنها </a:t>
            </a:r>
            <a:r>
              <a:rPr lang="fa-IR" dirty="0" smtClean="0">
                <a:cs typeface="B Nazanin" panose="00000400000000000000" pitchFamily="2" charset="-78"/>
              </a:rPr>
              <a:t>عبارتند </a:t>
            </a:r>
            <a:r>
              <a:rPr lang="fa-IR" dirty="0">
                <a:cs typeface="B Nazanin" panose="00000400000000000000" pitchFamily="2" charset="-78"/>
              </a:rPr>
              <a:t>از </a:t>
            </a:r>
            <a:r>
              <a:rPr lang="en-US" dirty="0" smtClean="0">
                <a:cs typeface="B Nazanin" panose="00000400000000000000" pitchFamily="2" charset="-78"/>
              </a:rPr>
              <a:t> )BHT </a:t>
            </a:r>
            <a:r>
              <a:rPr lang="fa-IR" dirty="0" err="1" smtClean="0">
                <a:cs typeface="B Nazanin" panose="00000400000000000000" pitchFamily="2" charset="-78"/>
              </a:rPr>
              <a:t>بوتیلات</a:t>
            </a:r>
            <a:r>
              <a:rPr lang="fa-IR" dirty="0" smtClean="0">
                <a:cs typeface="B Nazanin" panose="00000400000000000000" pitchFamily="2" charset="-78"/>
              </a:rPr>
              <a:t> </a:t>
            </a:r>
            <a:r>
              <a:rPr lang="fa-IR" dirty="0" err="1">
                <a:cs typeface="B Nazanin" panose="00000400000000000000" pitchFamily="2" charset="-78"/>
              </a:rPr>
              <a:t>هیدروکسی</a:t>
            </a:r>
            <a:r>
              <a:rPr lang="fa-IR" dirty="0">
                <a:cs typeface="B Nazanin" panose="00000400000000000000" pitchFamily="2" charset="-78"/>
              </a:rPr>
              <a:t> </a:t>
            </a:r>
            <a:r>
              <a:rPr lang="fa-IR" dirty="0" err="1">
                <a:cs typeface="B Nazanin" panose="00000400000000000000" pitchFamily="2" charset="-78"/>
              </a:rPr>
              <a:t>تولوئن</a:t>
            </a:r>
            <a:r>
              <a:rPr lang="fa-IR" dirty="0">
                <a:cs typeface="B Nazanin" panose="00000400000000000000" pitchFamily="2" charset="-78"/>
              </a:rPr>
              <a:t> </a:t>
            </a:r>
            <a:r>
              <a:rPr lang="fa-IR" dirty="0" smtClean="0">
                <a:cs typeface="B Nazanin" panose="00000400000000000000" pitchFamily="2" charset="-78"/>
              </a:rPr>
              <a:t>) </a:t>
            </a:r>
            <a:r>
              <a:rPr lang="fa-IR" dirty="0">
                <a:cs typeface="B Nazanin" panose="00000400000000000000" pitchFamily="2" charset="-78"/>
              </a:rPr>
              <a:t>، </a:t>
            </a:r>
            <a:r>
              <a:rPr lang="en-US" dirty="0" smtClean="0">
                <a:cs typeface="B Nazanin" panose="00000400000000000000" pitchFamily="2" charset="-78"/>
              </a:rPr>
              <a:t>)TBHQ </a:t>
            </a:r>
            <a:r>
              <a:rPr lang="fa-IR" dirty="0" smtClean="0">
                <a:cs typeface="B Nazanin" panose="00000400000000000000" pitchFamily="2" charset="-78"/>
              </a:rPr>
              <a:t> تترا </a:t>
            </a:r>
            <a:r>
              <a:rPr lang="fa-IR" dirty="0" err="1">
                <a:cs typeface="B Nazanin" panose="00000400000000000000" pitchFamily="2" charset="-78"/>
              </a:rPr>
              <a:t>بوتیل</a:t>
            </a:r>
            <a:r>
              <a:rPr lang="fa-IR" dirty="0">
                <a:cs typeface="B Nazanin" panose="00000400000000000000" pitchFamily="2" charset="-78"/>
              </a:rPr>
              <a:t> </a:t>
            </a:r>
            <a:r>
              <a:rPr lang="fa-IR" dirty="0" err="1">
                <a:cs typeface="B Nazanin" panose="00000400000000000000" pitchFamily="2" charset="-78"/>
              </a:rPr>
              <a:t>هیدروکسی</a:t>
            </a:r>
            <a:r>
              <a:rPr lang="fa-IR" dirty="0">
                <a:cs typeface="B Nazanin" panose="00000400000000000000" pitchFamily="2" charset="-78"/>
              </a:rPr>
              <a:t> </a:t>
            </a:r>
            <a:r>
              <a:rPr lang="fa-IR" dirty="0" err="1" smtClean="0">
                <a:cs typeface="B Nazanin" panose="00000400000000000000" pitchFamily="2" charset="-78"/>
              </a:rPr>
              <a:t>کینون</a:t>
            </a:r>
            <a:r>
              <a:rPr lang="fa-IR" dirty="0" smtClean="0">
                <a:cs typeface="B Nazanin" panose="00000400000000000000" pitchFamily="2" charset="-78"/>
              </a:rPr>
              <a:t> </a:t>
            </a:r>
            <a:r>
              <a:rPr lang="fa-IR" dirty="0">
                <a:cs typeface="B Nazanin" panose="00000400000000000000" pitchFamily="2" charset="-78"/>
              </a:rPr>
              <a:t>) و </a:t>
            </a:r>
            <a:r>
              <a:rPr lang="en-US" dirty="0">
                <a:cs typeface="B Nazanin" panose="00000400000000000000" pitchFamily="2" charset="-78"/>
              </a:rPr>
              <a:t>PG </a:t>
            </a:r>
            <a:r>
              <a:rPr lang="fa-IR" dirty="0" smtClean="0">
                <a:cs typeface="B Nazanin" panose="00000400000000000000" pitchFamily="2" charset="-78"/>
              </a:rPr>
              <a:t> (</a:t>
            </a:r>
            <a:r>
              <a:rPr lang="fa-IR" dirty="0" err="1" smtClean="0">
                <a:cs typeface="B Nazanin" panose="00000400000000000000" pitchFamily="2" charset="-78"/>
              </a:rPr>
              <a:t>پروپیل</a:t>
            </a:r>
            <a:r>
              <a:rPr lang="fa-IR" dirty="0" smtClean="0">
                <a:cs typeface="B Nazanin" panose="00000400000000000000" pitchFamily="2" charset="-78"/>
              </a:rPr>
              <a:t> </a:t>
            </a:r>
            <a:r>
              <a:rPr lang="fa-IR" dirty="0" err="1">
                <a:cs typeface="B Nazanin" panose="00000400000000000000" pitchFamily="2" charset="-78"/>
              </a:rPr>
              <a:t>گالات</a:t>
            </a:r>
            <a:r>
              <a:rPr lang="fa-IR" dirty="0">
                <a:cs typeface="B Nazanin" panose="00000400000000000000" pitchFamily="2" charset="-78"/>
              </a:rPr>
              <a:t> ) </a:t>
            </a:r>
          </a:p>
          <a:p>
            <a:pPr>
              <a:lnSpc>
                <a:spcPct val="150000"/>
              </a:lnSpc>
            </a:pPr>
            <a:endParaRPr lang="fa-IR" dirty="0">
              <a:cs typeface="B Nazanin" panose="00000400000000000000" pitchFamily="2" charset="-78"/>
            </a:endParaRPr>
          </a:p>
        </p:txBody>
      </p:sp>
    </p:spTree>
    <p:extLst>
      <p:ext uri="{BB962C8B-B14F-4D97-AF65-F5344CB8AC3E}">
        <p14:creationId xmlns:p14="http://schemas.microsoft.com/office/powerpoint/2010/main" val="3352051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646" y="143691"/>
            <a:ext cx="10746966" cy="6544492"/>
          </a:xfrm>
        </p:spPr>
        <p:txBody>
          <a:bodyPr>
            <a:noAutofit/>
          </a:bodyPr>
          <a:lstStyle/>
          <a:p>
            <a:pPr marL="0" indent="0" algn="ctr">
              <a:lnSpc>
                <a:spcPct val="150000"/>
              </a:lnSpc>
              <a:buNone/>
            </a:pPr>
            <a:r>
              <a:rPr lang="fa-IR" sz="2400" b="1" dirty="0">
                <a:cs typeface="B Nazanin" panose="00000400000000000000" pitchFamily="2" charset="-78"/>
              </a:rPr>
              <a:t>4) مهار کننده های فلزات </a:t>
            </a:r>
          </a:p>
          <a:p>
            <a:pPr>
              <a:lnSpc>
                <a:spcPct val="150000"/>
              </a:lnSpc>
            </a:pPr>
            <a:r>
              <a:rPr lang="fa-IR" sz="2400" dirty="0">
                <a:cs typeface="B Nazanin" panose="00000400000000000000" pitchFamily="2" charset="-78"/>
              </a:rPr>
              <a:t>اینها موادی هستند که با </a:t>
            </a:r>
            <a:r>
              <a:rPr lang="fa-IR" sz="2400" dirty="0" err="1">
                <a:cs typeface="B Nazanin" panose="00000400000000000000" pitchFamily="2" charset="-78"/>
              </a:rPr>
              <a:t>یونهای</a:t>
            </a:r>
            <a:r>
              <a:rPr lang="fa-IR" sz="2400" dirty="0">
                <a:cs typeface="B Nazanin" panose="00000400000000000000" pitchFamily="2" charset="-78"/>
              </a:rPr>
              <a:t> فلزی تشکیل کمپلکس می دهند تا از اثرات سوء آنها در مواد غذایی جلوگیری کنند . همانند اسیدهای </a:t>
            </a:r>
            <a:r>
              <a:rPr lang="fa-IR" sz="2400" dirty="0" err="1">
                <a:cs typeface="B Nazanin" panose="00000400000000000000" pitchFamily="2" charset="-78"/>
              </a:rPr>
              <a:t>آمینه</a:t>
            </a:r>
            <a:r>
              <a:rPr lang="fa-IR" sz="2400" dirty="0">
                <a:cs typeface="B Nazanin" panose="00000400000000000000" pitchFamily="2" charset="-78"/>
              </a:rPr>
              <a:t> ( </a:t>
            </a:r>
            <a:r>
              <a:rPr lang="fa-IR" sz="2400" dirty="0" err="1">
                <a:cs typeface="B Nazanin" panose="00000400000000000000" pitchFamily="2" charset="-78"/>
              </a:rPr>
              <a:t>گلیسین</a:t>
            </a:r>
            <a:r>
              <a:rPr lang="fa-IR" sz="2400" dirty="0">
                <a:cs typeface="B Nazanin" panose="00000400000000000000" pitchFamily="2" charset="-78"/>
              </a:rPr>
              <a:t> ) و پلی </a:t>
            </a:r>
            <a:r>
              <a:rPr lang="fa-IR" sz="2400" dirty="0" err="1">
                <a:cs typeface="B Nazanin" panose="00000400000000000000" pitchFamily="2" charset="-78"/>
              </a:rPr>
              <a:t>فسفاتها</a:t>
            </a:r>
            <a:r>
              <a:rPr lang="fa-IR" sz="2400" dirty="0">
                <a:cs typeface="B Nazanin" panose="00000400000000000000" pitchFamily="2" charset="-78"/>
              </a:rPr>
              <a:t> ( اسید </a:t>
            </a:r>
            <a:r>
              <a:rPr lang="fa-IR" sz="2400" dirty="0" err="1">
                <a:cs typeface="B Nazanin" panose="00000400000000000000" pitchFamily="2" charset="-78"/>
              </a:rPr>
              <a:t>فیتیک</a:t>
            </a:r>
            <a:r>
              <a:rPr lang="fa-IR" sz="2400" dirty="0">
                <a:cs typeface="B Nazanin" panose="00000400000000000000" pitchFamily="2" charset="-78"/>
              </a:rPr>
              <a:t> ) و یا اضافه کردن اسید </a:t>
            </a:r>
            <a:r>
              <a:rPr lang="fa-IR" sz="2400" dirty="0" err="1">
                <a:cs typeface="B Nazanin" panose="00000400000000000000" pitchFamily="2" charset="-78"/>
              </a:rPr>
              <a:t>سیتریک</a:t>
            </a:r>
            <a:r>
              <a:rPr lang="fa-IR" sz="2400" dirty="0">
                <a:cs typeface="B Nazanin" panose="00000400000000000000" pitchFamily="2" charset="-78"/>
              </a:rPr>
              <a:t> به روغن جهت جذب مس و آهن موجود که این دو فلز میتوانند سبب تسریع اکسیداسیون گردند . </a:t>
            </a:r>
          </a:p>
          <a:p>
            <a:pPr marL="0" indent="0" algn="ctr">
              <a:lnSpc>
                <a:spcPct val="150000"/>
              </a:lnSpc>
              <a:buNone/>
            </a:pPr>
            <a:r>
              <a:rPr lang="fa-IR" sz="2400" b="1" dirty="0">
                <a:cs typeface="B Nazanin" panose="00000400000000000000" pitchFamily="2" charset="-78"/>
              </a:rPr>
              <a:t>5) امولسیون کننده ها </a:t>
            </a:r>
          </a:p>
          <a:p>
            <a:pPr>
              <a:lnSpc>
                <a:spcPct val="150000"/>
              </a:lnSpc>
            </a:pPr>
            <a:r>
              <a:rPr lang="fa-IR" sz="2400" dirty="0">
                <a:cs typeface="B Nazanin" panose="00000400000000000000" pitchFamily="2" charset="-78"/>
              </a:rPr>
              <a:t>- برای ایجاد یکنواختی در آن دسته از مواد و سیستمهای غذایی متشکل از آب و روغن از مواد امولسیون کننده استفاده میشود . </a:t>
            </a:r>
          </a:p>
          <a:p>
            <a:pPr>
              <a:lnSpc>
                <a:spcPct val="150000"/>
              </a:lnSpc>
            </a:pPr>
            <a:r>
              <a:rPr lang="fa-IR" sz="2400" dirty="0">
                <a:cs typeface="B Nazanin" panose="00000400000000000000" pitchFamily="2" charset="-78"/>
              </a:rPr>
              <a:t>- این مواد از طریق کاهش سطحی میان دو فاز غیر قابل </a:t>
            </a:r>
            <a:r>
              <a:rPr lang="fa-IR" sz="2400" dirty="0" err="1">
                <a:cs typeface="B Nazanin" panose="00000400000000000000" pitchFamily="2" charset="-78"/>
              </a:rPr>
              <a:t>امتزاج</a:t>
            </a:r>
            <a:r>
              <a:rPr lang="fa-IR" sz="2400" dirty="0">
                <a:cs typeface="B Nazanin" panose="00000400000000000000" pitchFamily="2" charset="-78"/>
              </a:rPr>
              <a:t> (غیر قابل حل بودن دو مایع در یکدیگر) این دو را به هم پیوند داده و در هم می آمیزد . </a:t>
            </a:r>
          </a:p>
          <a:p>
            <a:pPr>
              <a:lnSpc>
                <a:spcPct val="150000"/>
              </a:lnSpc>
            </a:pPr>
            <a:r>
              <a:rPr lang="fa-IR" sz="2400" dirty="0">
                <a:cs typeface="B Nazanin" panose="00000400000000000000" pitchFamily="2" charset="-78"/>
              </a:rPr>
              <a:t>این ترکیبات باید در ساختار </a:t>
            </a:r>
            <a:r>
              <a:rPr lang="fa-IR" sz="2400" dirty="0" err="1">
                <a:cs typeface="B Nazanin" panose="00000400000000000000" pitchFamily="2" charset="-78"/>
              </a:rPr>
              <a:t>مولکول</a:t>
            </a:r>
            <a:r>
              <a:rPr lang="fa-IR" sz="2400" dirty="0">
                <a:cs typeface="B Nazanin" panose="00000400000000000000" pitchFamily="2" charset="-78"/>
              </a:rPr>
              <a:t> خود قسمتهای آب دوست و چربی دوست داشته باشند تا بتوانند با هر </a:t>
            </a:r>
            <a:r>
              <a:rPr lang="fa-IR" sz="2400" dirty="0" err="1">
                <a:cs typeface="B Nazanin" panose="00000400000000000000" pitchFamily="2" charset="-78"/>
              </a:rPr>
              <a:t>دوفاز</a:t>
            </a:r>
            <a:r>
              <a:rPr lang="fa-IR" sz="2400" dirty="0">
                <a:cs typeface="B Nazanin" panose="00000400000000000000" pitchFamily="2" charset="-78"/>
              </a:rPr>
              <a:t> ارتباط ایجاد نمایند . </a:t>
            </a:r>
          </a:p>
          <a:p>
            <a:pPr>
              <a:lnSpc>
                <a:spcPct val="150000"/>
              </a:lnSpc>
            </a:pPr>
            <a:endParaRPr lang="fa-IR" sz="2400" dirty="0">
              <a:cs typeface="B Nazanin" panose="00000400000000000000" pitchFamily="2" charset="-78"/>
            </a:endParaRPr>
          </a:p>
        </p:txBody>
      </p:sp>
    </p:spTree>
    <p:extLst>
      <p:ext uri="{BB962C8B-B14F-4D97-AF65-F5344CB8AC3E}">
        <p14:creationId xmlns:p14="http://schemas.microsoft.com/office/powerpoint/2010/main" val="890547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349" y="378823"/>
            <a:ext cx="10411097" cy="6191794"/>
          </a:xfrm>
        </p:spPr>
        <p:txBody>
          <a:bodyPr/>
          <a:lstStyle/>
          <a:p>
            <a:pPr marL="0" indent="0" algn="ctr">
              <a:lnSpc>
                <a:spcPct val="150000"/>
              </a:lnSpc>
              <a:buNone/>
            </a:pPr>
            <a:r>
              <a:rPr lang="fa-IR" sz="2400" dirty="0">
                <a:cs typeface="B Nazanin" panose="00000400000000000000" pitchFamily="2" charset="-78"/>
              </a:rPr>
              <a:t>6) مواد پایدار کننده </a:t>
            </a:r>
          </a:p>
          <a:p>
            <a:pPr>
              <a:lnSpc>
                <a:spcPct val="150000"/>
              </a:lnSpc>
            </a:pPr>
            <a:r>
              <a:rPr lang="fa-IR" sz="2400" dirty="0">
                <a:cs typeface="B Nazanin" panose="00000400000000000000" pitchFamily="2" charset="-78"/>
              </a:rPr>
              <a:t>برای افزایش خصوصیات بافتی و ساختمانی در سیستمهای غذایی از مواد پایدار کننده استفاده می شود که از طریق افزایش غلظت و </a:t>
            </a:r>
            <a:r>
              <a:rPr lang="fa-IR" sz="2400" dirty="0" err="1">
                <a:cs typeface="B Nazanin" panose="00000400000000000000" pitchFamily="2" charset="-78"/>
              </a:rPr>
              <a:t>ویسکوزیته</a:t>
            </a:r>
            <a:r>
              <a:rPr lang="fa-IR" sz="2400" dirty="0">
                <a:cs typeface="B Nazanin" panose="00000400000000000000" pitchFamily="2" charset="-78"/>
              </a:rPr>
              <a:t> محیط سبب پایداری سیستم می شوند . </a:t>
            </a:r>
          </a:p>
          <a:p>
            <a:pPr>
              <a:lnSpc>
                <a:spcPct val="150000"/>
              </a:lnSpc>
            </a:pPr>
            <a:r>
              <a:rPr lang="fa-IR" sz="2400" dirty="0">
                <a:cs typeface="B Nazanin" panose="00000400000000000000" pitchFamily="2" charset="-78"/>
              </a:rPr>
              <a:t>پلی </a:t>
            </a:r>
            <a:r>
              <a:rPr lang="fa-IR" sz="2400" dirty="0" err="1">
                <a:cs typeface="B Nazanin" panose="00000400000000000000" pitchFamily="2" charset="-78"/>
              </a:rPr>
              <a:t>ساکاریدها</a:t>
            </a:r>
            <a:r>
              <a:rPr lang="fa-IR" sz="2400" dirty="0">
                <a:cs typeface="B Nazanin" panose="00000400000000000000" pitchFamily="2" charset="-78"/>
              </a:rPr>
              <a:t> ، صمغ ها بدین منظور مورد </a:t>
            </a:r>
            <a:r>
              <a:rPr lang="fa-IR" sz="2400" dirty="0" err="1">
                <a:cs typeface="B Nazanin" panose="00000400000000000000" pitchFamily="2" charset="-78"/>
              </a:rPr>
              <a:t>استفاه</a:t>
            </a:r>
            <a:r>
              <a:rPr lang="fa-IR" sz="2400" dirty="0">
                <a:cs typeface="B Nazanin" panose="00000400000000000000" pitchFamily="2" charset="-78"/>
              </a:rPr>
              <a:t> قرار میگیرند </a:t>
            </a:r>
          </a:p>
          <a:p>
            <a:pPr marL="0" indent="0" algn="ctr">
              <a:lnSpc>
                <a:spcPct val="150000"/>
              </a:lnSpc>
              <a:buNone/>
            </a:pPr>
            <a:r>
              <a:rPr lang="fa-IR" sz="2400" dirty="0">
                <a:cs typeface="B Nazanin" panose="00000400000000000000" pitchFamily="2" charset="-78"/>
              </a:rPr>
              <a:t>7 ) مواد جاذب رطوبت </a:t>
            </a:r>
          </a:p>
          <a:p>
            <a:pPr>
              <a:lnSpc>
                <a:spcPct val="150000"/>
              </a:lnSpc>
            </a:pPr>
            <a:r>
              <a:rPr lang="fa-IR" sz="2400" dirty="0">
                <a:cs typeface="B Nazanin" panose="00000400000000000000" pitchFamily="2" charset="-78"/>
              </a:rPr>
              <a:t>گروهی از ترکیبات موسوم به الکل های پلی </a:t>
            </a:r>
            <a:r>
              <a:rPr lang="fa-IR" sz="2400" dirty="0" err="1">
                <a:cs typeface="B Nazanin" panose="00000400000000000000" pitchFamily="2" charset="-78"/>
              </a:rPr>
              <a:t>هیدریک</a:t>
            </a:r>
            <a:r>
              <a:rPr lang="fa-IR" sz="2400" dirty="0">
                <a:cs typeface="B Nazanin" panose="00000400000000000000" pitchFamily="2" charset="-78"/>
              </a:rPr>
              <a:t> میتوانند رطوبت موجود در مواد غذایی را جذب نمایند و بدون ایجاد هر گونه اثر نامطلوب از خشک شدن و حالت تازگی این مواد جلوگیری نمایند . </a:t>
            </a:r>
          </a:p>
          <a:p>
            <a:pPr>
              <a:lnSpc>
                <a:spcPct val="150000"/>
              </a:lnSpc>
            </a:pPr>
            <a:r>
              <a:rPr lang="fa-IR" sz="2400" dirty="0">
                <a:cs typeface="B Nazanin" panose="00000400000000000000" pitchFamily="2" charset="-78"/>
              </a:rPr>
              <a:t>گلیسرول ، </a:t>
            </a:r>
            <a:r>
              <a:rPr lang="fa-IR" sz="2400" dirty="0" err="1">
                <a:cs typeface="B Nazanin" panose="00000400000000000000" pitchFamily="2" charset="-78"/>
              </a:rPr>
              <a:t>پروپیلن</a:t>
            </a:r>
            <a:r>
              <a:rPr lang="fa-IR" sz="2400" dirty="0">
                <a:cs typeface="B Nazanin" panose="00000400000000000000" pitchFamily="2" charset="-78"/>
              </a:rPr>
              <a:t> </a:t>
            </a:r>
            <a:r>
              <a:rPr lang="fa-IR" sz="2400" dirty="0" err="1">
                <a:cs typeface="B Nazanin" panose="00000400000000000000" pitchFamily="2" charset="-78"/>
              </a:rPr>
              <a:t>گلیکول</a:t>
            </a:r>
            <a:r>
              <a:rPr lang="fa-IR" sz="2400" dirty="0">
                <a:cs typeface="B Nazanin" panose="00000400000000000000" pitchFamily="2" charset="-78"/>
              </a:rPr>
              <a:t>، سوربیتول از این دسته </a:t>
            </a:r>
            <a:r>
              <a:rPr lang="fa-IR" sz="2400" dirty="0" err="1">
                <a:cs typeface="B Nazanin" panose="00000400000000000000" pitchFamily="2" charset="-78"/>
              </a:rPr>
              <a:t>اند</a:t>
            </a:r>
            <a:r>
              <a:rPr lang="fa-IR" sz="2400" dirty="0">
                <a:cs typeface="B Nazanin" panose="00000400000000000000" pitchFamily="2" charset="-78"/>
              </a:rPr>
              <a:t> و در کیک ها یا مواد غذایی با رطوبت متوسط که دارای 15-30 درصد یا بیشتر رطوبت هستند مورد استفاده قرار میگیرند . </a:t>
            </a:r>
          </a:p>
          <a:p>
            <a:endParaRPr lang="fa-IR" dirty="0"/>
          </a:p>
        </p:txBody>
      </p:sp>
    </p:spTree>
    <p:extLst>
      <p:ext uri="{BB962C8B-B14F-4D97-AF65-F5344CB8AC3E}">
        <p14:creationId xmlns:p14="http://schemas.microsoft.com/office/powerpoint/2010/main" val="154879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3669" y="391885"/>
            <a:ext cx="10162901" cy="5930537"/>
          </a:xfrm>
        </p:spPr>
        <p:txBody>
          <a:bodyPr>
            <a:normAutofit/>
          </a:bodyPr>
          <a:lstStyle/>
          <a:p>
            <a:pPr marL="0" indent="0" algn="ctr">
              <a:buNone/>
            </a:pPr>
            <a:r>
              <a:rPr lang="fa-IR" sz="2400" dirty="0">
                <a:cs typeface="B Nazanin" panose="00000400000000000000" pitchFamily="2" charset="-78"/>
              </a:rPr>
              <a:t>8) عوامل شفاف کننده </a:t>
            </a:r>
          </a:p>
          <a:p>
            <a:r>
              <a:rPr lang="fa-IR" sz="2400" dirty="0">
                <a:cs typeface="B Nazanin" panose="00000400000000000000" pitchFamily="2" charset="-78"/>
              </a:rPr>
              <a:t>در برخی سیستمهای مایع غذایی وجود برخی ترکیبات سبب ایجاد یک حالت کدری میشود که در </a:t>
            </a:r>
            <a:r>
              <a:rPr lang="fa-IR" sz="2400" dirty="0" err="1">
                <a:cs typeface="B Nazanin" panose="00000400000000000000" pitchFamily="2" charset="-78"/>
              </a:rPr>
              <a:t>مواردی</a:t>
            </a:r>
            <a:r>
              <a:rPr lang="fa-IR" sz="2400" dirty="0">
                <a:cs typeface="B Nazanin" panose="00000400000000000000" pitchFamily="2" charset="-78"/>
              </a:rPr>
              <a:t> در طول زمان به صورت رسوب نمایان میشود . </a:t>
            </a:r>
          </a:p>
          <a:p>
            <a:r>
              <a:rPr lang="fa-IR" sz="2400" dirty="0">
                <a:cs typeface="B Nazanin" panose="00000400000000000000" pitchFamily="2" charset="-78"/>
              </a:rPr>
              <a:t>برای این منظور باید با استفاده از آنزیمهای خاص مواد ایجاد کننده کدورت را از بین برد به گونه ای که دیگر نتوانند باعث عدم شفافیت محیط شوند . </a:t>
            </a:r>
          </a:p>
          <a:p>
            <a:r>
              <a:rPr lang="fa-IR" sz="2400" dirty="0">
                <a:cs typeface="B Nazanin" panose="00000400000000000000" pitchFamily="2" charset="-78"/>
              </a:rPr>
              <a:t>ترکیبات </a:t>
            </a:r>
            <a:r>
              <a:rPr lang="fa-IR" sz="2400" dirty="0" err="1">
                <a:cs typeface="B Nazanin" panose="00000400000000000000" pitchFamily="2" charset="-78"/>
              </a:rPr>
              <a:t>سیلیکاتی</a:t>
            </a:r>
            <a:r>
              <a:rPr lang="fa-IR" sz="2400" dirty="0">
                <a:cs typeface="B Nazanin" panose="00000400000000000000" pitchFamily="2" charset="-78"/>
              </a:rPr>
              <a:t> نظیر </a:t>
            </a:r>
            <a:r>
              <a:rPr lang="fa-IR" sz="2400" dirty="0" err="1">
                <a:cs typeface="B Nazanin" panose="00000400000000000000" pitchFamily="2" charset="-78"/>
              </a:rPr>
              <a:t>بنتونیت</a:t>
            </a:r>
            <a:r>
              <a:rPr lang="fa-IR" sz="2400" dirty="0">
                <a:cs typeface="B Nazanin" panose="00000400000000000000" pitchFamily="2" charset="-78"/>
              </a:rPr>
              <a:t> و برخی رزین ها نظیر پلی </a:t>
            </a:r>
            <a:r>
              <a:rPr lang="fa-IR" sz="2400" dirty="0" err="1">
                <a:cs typeface="B Nazanin" panose="00000400000000000000" pitchFamily="2" charset="-78"/>
              </a:rPr>
              <a:t>آمیدها</a:t>
            </a:r>
            <a:r>
              <a:rPr lang="fa-IR" sz="2400" dirty="0">
                <a:cs typeface="B Nazanin" panose="00000400000000000000" pitchFamily="2" charset="-78"/>
              </a:rPr>
              <a:t> برای شفاف سازی مورد استفاده قرار میگیرند . </a:t>
            </a:r>
          </a:p>
          <a:p>
            <a:endParaRPr lang="fa-IR" sz="2400" dirty="0">
              <a:cs typeface="B Nazanin" panose="00000400000000000000" pitchFamily="2" charset="-78"/>
            </a:endParaRPr>
          </a:p>
          <a:p>
            <a:pPr marL="0" indent="0" algn="ctr">
              <a:buNone/>
            </a:pPr>
            <a:r>
              <a:rPr lang="fa-IR" sz="2400" dirty="0">
                <a:cs typeface="B Nazanin" panose="00000400000000000000" pitchFamily="2" charset="-78"/>
              </a:rPr>
              <a:t>9) عوامل قوام دهنده </a:t>
            </a:r>
          </a:p>
          <a:p>
            <a:r>
              <a:rPr lang="fa-IR" sz="2400" dirty="0" err="1">
                <a:cs typeface="B Nazanin" panose="00000400000000000000" pitchFamily="2" charset="-78"/>
              </a:rPr>
              <a:t>فرایندهایی</a:t>
            </a:r>
            <a:r>
              <a:rPr lang="fa-IR" sz="2400" dirty="0">
                <a:cs typeface="B Nazanin" panose="00000400000000000000" pitchFamily="2" charset="-78"/>
              </a:rPr>
              <a:t> نظیر حرارت دادن ، انجماد و یا تخمیر می </a:t>
            </a:r>
            <a:r>
              <a:rPr lang="fa-IR" sz="2400" dirty="0" err="1">
                <a:cs typeface="B Nazanin" panose="00000400000000000000" pitchFamily="2" charset="-78"/>
              </a:rPr>
              <a:t>تواننداز</a:t>
            </a:r>
            <a:r>
              <a:rPr lang="fa-IR" sz="2400" dirty="0">
                <a:cs typeface="B Nazanin" panose="00000400000000000000" pitchFamily="2" charset="-78"/>
              </a:rPr>
              <a:t> طریق صدمه بر ساختار </a:t>
            </a:r>
            <a:r>
              <a:rPr lang="fa-IR" sz="2400" dirty="0" err="1">
                <a:cs typeface="B Nazanin" panose="00000400000000000000" pitchFamily="2" charset="-78"/>
              </a:rPr>
              <a:t>مولکولی</a:t>
            </a:r>
            <a:r>
              <a:rPr lang="fa-IR" sz="2400" dirty="0">
                <a:cs typeface="B Nazanin" panose="00000400000000000000" pitchFamily="2" charset="-78"/>
              </a:rPr>
              <a:t> و از بین بردن برخی پیوندهای بین </a:t>
            </a:r>
            <a:r>
              <a:rPr lang="fa-IR" sz="2400" dirty="0" err="1">
                <a:cs typeface="B Nazanin" panose="00000400000000000000" pitchFamily="2" charset="-78"/>
              </a:rPr>
              <a:t>مولکولی</a:t>
            </a:r>
            <a:r>
              <a:rPr lang="fa-IR" sz="2400" dirty="0">
                <a:cs typeface="B Nazanin" panose="00000400000000000000" pitchFamily="2" charset="-78"/>
              </a:rPr>
              <a:t>  سبب کاهش بافت و استحکام میوه ها و سبزی ها شوند </a:t>
            </a:r>
          </a:p>
          <a:p>
            <a:r>
              <a:rPr lang="fa-IR" sz="2400" dirty="0">
                <a:cs typeface="B Nazanin" panose="00000400000000000000" pitchFamily="2" charset="-78"/>
              </a:rPr>
              <a:t>برای این </a:t>
            </a:r>
            <a:r>
              <a:rPr lang="fa-IR" sz="2400" dirty="0" smtClean="0">
                <a:cs typeface="B Nazanin" panose="00000400000000000000" pitchFamily="2" charset="-78"/>
              </a:rPr>
              <a:t>منظور </a:t>
            </a:r>
            <a:r>
              <a:rPr lang="fa-IR" sz="2400" dirty="0">
                <a:cs typeface="B Nazanin" panose="00000400000000000000" pitchFamily="2" charset="-78"/>
              </a:rPr>
              <a:t>از فلزات چند </a:t>
            </a:r>
            <a:r>
              <a:rPr lang="fa-IR" sz="2400" dirty="0" err="1">
                <a:cs typeface="B Nazanin" panose="00000400000000000000" pitchFamily="2" charset="-78"/>
              </a:rPr>
              <a:t>ظرفیتی</a:t>
            </a:r>
            <a:r>
              <a:rPr lang="fa-IR" sz="2400" dirty="0">
                <a:cs typeface="B Nazanin" panose="00000400000000000000" pitchFamily="2" charset="-78"/>
              </a:rPr>
              <a:t> نظیر کلسیم استفاده کرده تا گروههای </a:t>
            </a:r>
            <a:r>
              <a:rPr lang="fa-IR" sz="2400" dirty="0" err="1">
                <a:cs typeface="B Nazanin" panose="00000400000000000000" pitchFamily="2" charset="-78"/>
              </a:rPr>
              <a:t>کربوکسیل</a:t>
            </a:r>
            <a:r>
              <a:rPr lang="fa-IR" sz="2400" dirty="0">
                <a:cs typeface="B Nazanin" panose="00000400000000000000" pitchFamily="2" charset="-78"/>
              </a:rPr>
              <a:t> را به هم وصل نماید . </a:t>
            </a:r>
          </a:p>
          <a:p>
            <a:endParaRPr lang="fa-IR" sz="2400" dirty="0">
              <a:cs typeface="B Nazanin" panose="00000400000000000000" pitchFamily="2" charset="-78"/>
            </a:endParaRPr>
          </a:p>
        </p:txBody>
      </p:sp>
    </p:spTree>
    <p:extLst>
      <p:ext uri="{BB962C8B-B14F-4D97-AF65-F5344CB8AC3E}">
        <p14:creationId xmlns:p14="http://schemas.microsoft.com/office/powerpoint/2010/main" val="371405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b="1" dirty="0" smtClean="0">
                <a:cs typeface="B Nazanin" panose="00000400000000000000" pitchFamily="2" charset="-78"/>
              </a:rPr>
              <a:t>1.حرارت دادن</a:t>
            </a:r>
            <a:endParaRPr lang="fa-IR" sz="4400" b="1" dirty="0">
              <a:cs typeface="B Nazanin" panose="00000400000000000000" pitchFamily="2" charset="-78"/>
            </a:endParaRPr>
          </a:p>
        </p:txBody>
      </p:sp>
      <p:sp>
        <p:nvSpPr>
          <p:cNvPr id="3" name="Content Placeholder 2"/>
          <p:cNvSpPr>
            <a:spLocks noGrp="1"/>
          </p:cNvSpPr>
          <p:nvPr>
            <p:ph idx="1"/>
          </p:nvPr>
        </p:nvSpPr>
        <p:spPr>
          <a:xfrm>
            <a:off x="875211" y="1410789"/>
            <a:ext cx="10629401" cy="5120640"/>
          </a:xfrm>
        </p:spPr>
        <p:txBody>
          <a:bodyPr>
            <a:normAutofit/>
          </a:bodyPr>
          <a:lstStyle/>
          <a:p>
            <a:r>
              <a:rPr lang="fa-IR" sz="2400" dirty="0">
                <a:cs typeface="B Nazanin" panose="00000400000000000000" pitchFamily="2" charset="-78"/>
              </a:rPr>
              <a:t>استریلیزاسیون :</a:t>
            </a:r>
          </a:p>
          <a:p>
            <a:pPr marL="0" indent="0">
              <a:buNone/>
            </a:pPr>
            <a:r>
              <a:rPr lang="fa-IR" sz="2400" dirty="0" smtClean="0">
                <a:cs typeface="B Nazanin" panose="00000400000000000000" pitchFamily="2" charset="-78"/>
              </a:rPr>
              <a:t>از </a:t>
            </a:r>
            <a:r>
              <a:rPr lang="fa-IR" sz="2400" dirty="0">
                <a:cs typeface="B Nazanin" panose="00000400000000000000" pitchFamily="2" charset="-78"/>
              </a:rPr>
              <a:t>بین بردن کلیه میکروارگانیسمهای موجود در یک محیط را استریلیزاسیون گویند. درجه حرارت مورد استفاده در این روش حدود </a:t>
            </a:r>
            <a:r>
              <a:rPr lang="fa-IR" sz="2400" dirty="0" smtClean="0">
                <a:cs typeface="B Nazanin" panose="00000400000000000000" pitchFamily="2" charset="-78"/>
              </a:rPr>
              <a:t>135 </a:t>
            </a:r>
            <a:r>
              <a:rPr lang="fa-IR" sz="2400" dirty="0">
                <a:cs typeface="B Nazanin" panose="00000400000000000000" pitchFamily="2" charset="-78"/>
              </a:rPr>
              <a:t>تا </a:t>
            </a:r>
            <a:r>
              <a:rPr lang="fa-IR" sz="2400" dirty="0" smtClean="0">
                <a:cs typeface="B Nazanin" panose="00000400000000000000" pitchFamily="2" charset="-78"/>
              </a:rPr>
              <a:t>150 </a:t>
            </a:r>
            <a:r>
              <a:rPr lang="fa-IR" sz="2400" dirty="0">
                <a:cs typeface="B Nazanin" panose="00000400000000000000" pitchFamily="2" charset="-78"/>
              </a:rPr>
              <a:t>درجه سانتیگراد بوده مقدار گرما به اندازه ایست که در مدت زمان مناسب استریل ، می تواند </a:t>
            </a:r>
            <a:r>
              <a:rPr lang="fa-IR" sz="2400" dirty="0" err="1">
                <a:cs typeface="B Nazanin" panose="00000400000000000000" pitchFamily="2" charset="-78"/>
              </a:rPr>
              <a:t>مقاومترین</a:t>
            </a:r>
            <a:r>
              <a:rPr lang="fa-IR" sz="2400" dirty="0">
                <a:cs typeface="B Nazanin" panose="00000400000000000000" pitchFamily="2" charset="-78"/>
              </a:rPr>
              <a:t> میکروب قابل رشد در غذا را نیز از بین ببرد . امروزه از این روش در </a:t>
            </a:r>
            <a:r>
              <a:rPr lang="fa-IR" sz="2400" dirty="0" err="1">
                <a:cs typeface="B Nazanin" panose="00000400000000000000" pitchFamily="2" charset="-78"/>
              </a:rPr>
              <a:t>فرایندهای</a:t>
            </a:r>
            <a:r>
              <a:rPr lang="fa-IR" sz="2400" dirty="0">
                <a:cs typeface="B Nazanin" panose="00000400000000000000" pitchFamily="2" charset="-78"/>
              </a:rPr>
              <a:t> کنسرو سازی و محصولات لبنی زیاد استفاده می شود.</a:t>
            </a:r>
          </a:p>
          <a:p>
            <a:r>
              <a:rPr lang="fa-IR" sz="2400" dirty="0" err="1">
                <a:cs typeface="B Nazanin" panose="00000400000000000000" pitchFamily="2" charset="-78"/>
              </a:rPr>
              <a:t>پاستوریزاسیون</a:t>
            </a:r>
            <a:r>
              <a:rPr lang="fa-IR" sz="2400" dirty="0">
                <a:cs typeface="B Nazanin" panose="00000400000000000000" pitchFamily="2" charset="-78"/>
              </a:rPr>
              <a:t> :</a:t>
            </a:r>
          </a:p>
          <a:p>
            <a:pPr marL="0" indent="0">
              <a:buNone/>
            </a:pPr>
            <a:r>
              <a:rPr lang="fa-IR" sz="2400" dirty="0" smtClean="0">
                <a:cs typeface="B Nazanin" panose="00000400000000000000" pitchFamily="2" charset="-78"/>
              </a:rPr>
              <a:t>این </a:t>
            </a:r>
            <a:r>
              <a:rPr lang="fa-IR" sz="2400" dirty="0">
                <a:cs typeface="B Nazanin" panose="00000400000000000000" pitchFamily="2" charset="-78"/>
              </a:rPr>
              <a:t>روش که توسط پاستور کشف گردید و تا کنون مورد استفاده قرار گرفته است یک فرایند حرارتی نسبتا ملایم است که معمولا در حرارتی کمتر از 100 درجه سانتیگراد صورت می گیرد . امروزه محصولات غذایی بسیاری مانند تخم مرغ ، شیر ، بستنی و دیگر مواد به این طریق نگهداری می شوند. مشکل اصلی در این روش عدم نفوذ حرارت به درون </a:t>
            </a:r>
            <a:r>
              <a:rPr lang="fa-IR" sz="2400" dirty="0" err="1">
                <a:cs typeface="B Nazanin" panose="00000400000000000000" pitchFamily="2" charset="-78"/>
              </a:rPr>
              <a:t>موادغذایی</a:t>
            </a:r>
            <a:r>
              <a:rPr lang="fa-IR" sz="2400" dirty="0">
                <a:cs typeface="B Nazanin" panose="00000400000000000000" pitchFamily="2" charset="-78"/>
              </a:rPr>
              <a:t> و امکان وجود برخی میکروب های بیماریزا در آن می باشد، به همین دلیل زمان مصرف اینگونه </a:t>
            </a:r>
            <a:r>
              <a:rPr lang="fa-IR" sz="2400" dirty="0" err="1">
                <a:cs typeface="B Nazanin" panose="00000400000000000000" pitchFamily="2" charset="-78"/>
              </a:rPr>
              <a:t>موادغذایی</a:t>
            </a:r>
            <a:r>
              <a:rPr lang="fa-IR" sz="2400" dirty="0">
                <a:cs typeface="B Nazanin" panose="00000400000000000000" pitchFamily="2" charset="-78"/>
              </a:rPr>
              <a:t> طولانی نبوده و باید در یخچال نگهداری شوند.</a:t>
            </a:r>
          </a:p>
          <a:p>
            <a:endParaRPr lang="fa-IR" dirty="0"/>
          </a:p>
        </p:txBody>
      </p:sp>
    </p:spTree>
    <p:extLst>
      <p:ext uri="{BB962C8B-B14F-4D97-AF65-F5344CB8AC3E}">
        <p14:creationId xmlns:p14="http://schemas.microsoft.com/office/powerpoint/2010/main" val="7493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anose="00000400000000000000" pitchFamily="2" charset="-78"/>
              </a:rPr>
              <a:t>2. سرما و انجماد</a:t>
            </a:r>
            <a:endParaRPr lang="fa-IR" b="1" dirty="0">
              <a:cs typeface="B Nazanin" panose="00000400000000000000" pitchFamily="2" charset="-78"/>
            </a:endParaRPr>
          </a:p>
        </p:txBody>
      </p:sp>
      <p:sp>
        <p:nvSpPr>
          <p:cNvPr id="3" name="Content Placeholder 2"/>
          <p:cNvSpPr>
            <a:spLocks noGrp="1"/>
          </p:cNvSpPr>
          <p:nvPr>
            <p:ph idx="1"/>
          </p:nvPr>
        </p:nvSpPr>
        <p:spPr>
          <a:xfrm>
            <a:off x="1959429" y="1624149"/>
            <a:ext cx="9545183" cy="3777622"/>
          </a:xfrm>
        </p:spPr>
        <p:txBody>
          <a:bodyPr/>
          <a:lstStyle/>
          <a:p>
            <a:pPr>
              <a:lnSpc>
                <a:spcPct val="200000"/>
              </a:lnSpc>
            </a:pPr>
            <a:r>
              <a:rPr lang="fa-IR" sz="2400" dirty="0">
                <a:cs typeface="B Nazanin" panose="00000400000000000000" pitchFamily="2" charset="-78"/>
              </a:rPr>
              <a:t>سرما سبب </a:t>
            </a:r>
            <a:r>
              <a:rPr lang="fa-IR" sz="2400" dirty="0" err="1">
                <a:cs typeface="B Nazanin" panose="00000400000000000000" pitchFamily="2" charset="-78"/>
              </a:rPr>
              <a:t>کُند</a:t>
            </a:r>
            <a:r>
              <a:rPr lang="fa-IR" sz="2400" dirty="0">
                <a:cs typeface="B Nazanin" panose="00000400000000000000" pitchFamily="2" charset="-78"/>
              </a:rPr>
              <a:t> شدن یا متوقف شدن آنزیم ها و فعالیت عوامل بیولوژیک در مواد غذایی و تأثیر بر روی تکثیر میکروارگانیسم ها می شود .</a:t>
            </a:r>
          </a:p>
          <a:p>
            <a:endParaRPr lang="fa-IR" dirty="0"/>
          </a:p>
        </p:txBody>
      </p:sp>
      <p:pic>
        <p:nvPicPr>
          <p:cNvPr id="4" name="Picture 3"/>
          <p:cNvPicPr>
            <a:picLocks noChangeAspect="1"/>
          </p:cNvPicPr>
          <p:nvPr/>
        </p:nvPicPr>
        <p:blipFill>
          <a:blip r:embed="rId2"/>
          <a:stretch>
            <a:fillRect/>
          </a:stretch>
        </p:blipFill>
        <p:spPr>
          <a:xfrm>
            <a:off x="2481943" y="3357155"/>
            <a:ext cx="3074060" cy="2258692"/>
          </a:xfrm>
          <a:prstGeom prst="rect">
            <a:avLst/>
          </a:prstGeom>
        </p:spPr>
      </p:pic>
    </p:spTree>
    <p:extLst>
      <p:ext uri="{BB962C8B-B14F-4D97-AF65-F5344CB8AC3E}">
        <p14:creationId xmlns:p14="http://schemas.microsoft.com/office/powerpoint/2010/main" val="332959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486" y="966651"/>
            <a:ext cx="9741126" cy="4944571"/>
          </a:xfrm>
        </p:spPr>
        <p:txBody>
          <a:bodyPr/>
          <a:lstStyle/>
          <a:p>
            <a:r>
              <a:rPr lang="fa-IR" sz="2400" dirty="0">
                <a:cs typeface="B Nazanin" panose="00000400000000000000" pitchFamily="2" charset="-78"/>
              </a:rPr>
              <a:t>برای نگهداری </a:t>
            </a:r>
            <a:r>
              <a:rPr lang="fa-IR" sz="2400" dirty="0" err="1">
                <a:cs typeface="B Nazanin" panose="00000400000000000000" pitchFamily="2" charset="-78"/>
              </a:rPr>
              <a:t>موادغذایی</a:t>
            </a:r>
            <a:r>
              <a:rPr lang="fa-IR" sz="2400" dirty="0">
                <a:cs typeface="B Nazanin" panose="00000400000000000000" pitchFamily="2" charset="-78"/>
              </a:rPr>
              <a:t> با این روش ، سه راه وجود دارد که عبارتست از : </a:t>
            </a:r>
          </a:p>
          <a:p>
            <a:pPr>
              <a:buFont typeface="Wingdings" panose="05000000000000000000" pitchFamily="2" charset="2"/>
              <a:buChar char="ü"/>
            </a:pPr>
            <a:r>
              <a:rPr lang="fa-IR" sz="2400" dirty="0">
                <a:cs typeface="B Nazanin" panose="00000400000000000000" pitchFamily="2" charset="-78"/>
              </a:rPr>
              <a:t>استفاده از یخچال ( دمای حداکثر تا 10 درجه بالای صفر ) که برای نگهداری کوتاه مدت می باشد </a:t>
            </a:r>
          </a:p>
          <a:p>
            <a:pPr>
              <a:buFont typeface="Wingdings" panose="05000000000000000000" pitchFamily="2" charset="2"/>
              <a:buChar char="ü"/>
            </a:pPr>
            <a:r>
              <a:rPr lang="fa-IR" sz="2400" dirty="0">
                <a:cs typeface="B Nazanin" panose="00000400000000000000" pitchFamily="2" charset="-78"/>
              </a:rPr>
              <a:t> فریزر   ( دمای 18 درجه زیر صفر ) برای نگهداری چند ماهه گوشت و </a:t>
            </a:r>
            <a:r>
              <a:rPr lang="fa-IR" sz="2400" dirty="0" err="1">
                <a:cs typeface="B Nazanin" panose="00000400000000000000" pitchFamily="2" charset="-78"/>
              </a:rPr>
              <a:t>موادغذایی</a:t>
            </a:r>
            <a:r>
              <a:rPr lang="fa-IR" sz="2400" dirty="0">
                <a:cs typeface="B Nazanin" panose="00000400000000000000" pitchFamily="2" charset="-78"/>
              </a:rPr>
              <a:t> منجمد بکار می رود </a:t>
            </a:r>
          </a:p>
          <a:p>
            <a:pPr>
              <a:buFont typeface="Wingdings" panose="05000000000000000000" pitchFamily="2" charset="2"/>
              <a:buChar char="ü"/>
            </a:pPr>
            <a:r>
              <a:rPr lang="fa-IR" sz="2400" dirty="0">
                <a:cs typeface="B Nazanin" panose="00000400000000000000" pitchFamily="2" charset="-78"/>
              </a:rPr>
              <a:t> </a:t>
            </a:r>
            <a:r>
              <a:rPr lang="fa-IR" sz="2400" dirty="0" err="1">
                <a:cs typeface="B Nazanin" panose="00000400000000000000" pitchFamily="2" charset="-78"/>
              </a:rPr>
              <a:t>سردخانه</a:t>
            </a:r>
            <a:r>
              <a:rPr lang="fa-IR" sz="2400" dirty="0">
                <a:cs typeface="B Nazanin" panose="00000400000000000000" pitchFamily="2" charset="-78"/>
              </a:rPr>
              <a:t> ها ( دماهای زیر صفر تا 40 درجه ) برای نگهداری طولانی تر حدود 6 ماه تا یکسال بکار می رود .</a:t>
            </a:r>
          </a:p>
          <a:p>
            <a:pPr marL="0" indent="0">
              <a:buNone/>
            </a:pPr>
            <a:r>
              <a:rPr lang="fa-IR" sz="2400" dirty="0" smtClean="0">
                <a:cs typeface="B Nazanin" panose="00000400000000000000" pitchFamily="2" charset="-78"/>
              </a:rPr>
              <a:t> </a:t>
            </a:r>
          </a:p>
          <a:p>
            <a:pPr marL="0" indent="0">
              <a:buNone/>
            </a:pP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نگهداری در یخچال باعث از بین رفتن میکروبها نشده بلکه فعالیت و تکثیر آنها را </a:t>
            </a:r>
            <a:r>
              <a:rPr lang="fa-IR" sz="2400" dirty="0" err="1">
                <a:cs typeface="B Nazanin" panose="00000400000000000000" pitchFamily="2" charset="-78"/>
              </a:rPr>
              <a:t>کُند</a:t>
            </a:r>
            <a:r>
              <a:rPr lang="fa-IR" sz="2400" dirty="0">
                <a:cs typeface="B Nazanin" panose="00000400000000000000" pitchFamily="2" charset="-78"/>
              </a:rPr>
              <a:t> یا متوقف می کند.</a:t>
            </a:r>
          </a:p>
          <a:p>
            <a:endParaRPr lang="fa-IR" dirty="0"/>
          </a:p>
        </p:txBody>
      </p:sp>
    </p:spTree>
    <p:extLst>
      <p:ext uri="{BB962C8B-B14F-4D97-AF65-F5344CB8AC3E}">
        <p14:creationId xmlns:p14="http://schemas.microsoft.com/office/powerpoint/2010/main" val="319550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2491" y="696686"/>
            <a:ext cx="9662749" cy="4580708"/>
          </a:xfrm>
        </p:spPr>
        <p:txBody>
          <a:bodyPr/>
          <a:lstStyle/>
          <a:p>
            <a:pPr>
              <a:lnSpc>
                <a:spcPct val="200000"/>
              </a:lnSpc>
            </a:pPr>
            <a:r>
              <a:rPr lang="fa-IR" sz="2000" b="1" dirty="0">
                <a:cs typeface="B Nazanin" panose="00000400000000000000" pitchFamily="2" charset="-78"/>
              </a:rPr>
              <a:t>فریز کردن، یکی از بهترین </a:t>
            </a:r>
            <a:r>
              <a:rPr lang="fa-IR" sz="2000" b="1" dirty="0" err="1">
                <a:cs typeface="B Nazanin" panose="00000400000000000000" pitchFamily="2" charset="-78"/>
              </a:rPr>
              <a:t>روش‌های</a:t>
            </a:r>
            <a:r>
              <a:rPr lang="fa-IR" sz="2000" b="1" dirty="0">
                <a:cs typeface="B Nazanin" panose="00000400000000000000" pitchFamily="2" charset="-78"/>
              </a:rPr>
              <a:t> نگهداری بعد از تازه خواری است، به این معنا که </a:t>
            </a:r>
            <a:r>
              <a:rPr lang="fa-IR" sz="2000" b="1" dirty="0" err="1">
                <a:cs typeface="B Nazanin" panose="00000400000000000000" pitchFamily="2" charset="-78"/>
              </a:rPr>
              <a:t>اگرمی</a:t>
            </a:r>
            <a:r>
              <a:rPr lang="fa-IR" sz="2000" b="1" dirty="0">
                <a:cs typeface="B Nazanin" panose="00000400000000000000" pitchFamily="2" charset="-78"/>
              </a:rPr>
              <a:t> توانیم ماده غذایی را تازه بخوریم، اگر نشد، منجمد کنیم. در غیر این صورت، کنسرو کرده و در نهایت، از خشک کردن استفاده کنیم که البته در مورد هر یک از این </a:t>
            </a:r>
            <a:r>
              <a:rPr lang="fa-IR" sz="2000" b="1" dirty="0" err="1">
                <a:cs typeface="B Nazanin" panose="00000400000000000000" pitchFamily="2" charset="-78"/>
              </a:rPr>
              <a:t>روش‌ها</a:t>
            </a:r>
            <a:r>
              <a:rPr lang="fa-IR" sz="2000" b="1" dirty="0">
                <a:cs typeface="B Nazanin" panose="00000400000000000000" pitchFamily="2" charset="-78"/>
              </a:rPr>
              <a:t> رعایت اصول اولیه </a:t>
            </a:r>
            <a:r>
              <a:rPr lang="fa-IR" sz="2000" b="1" dirty="0" err="1">
                <a:cs typeface="B Nazanin" panose="00000400000000000000" pitchFamily="2" charset="-78"/>
              </a:rPr>
              <a:t>الزامی</a:t>
            </a:r>
            <a:r>
              <a:rPr lang="fa-IR" sz="2000" b="1" dirty="0">
                <a:cs typeface="B Nazanin" panose="00000400000000000000" pitchFamily="2" charset="-78"/>
              </a:rPr>
              <a:t> است.</a:t>
            </a:r>
          </a:p>
          <a:p>
            <a:pPr>
              <a:lnSpc>
                <a:spcPct val="200000"/>
              </a:lnSpc>
            </a:pPr>
            <a:r>
              <a:rPr lang="fa-IR" sz="2000" b="1" dirty="0">
                <a:cs typeface="B Nazanin" panose="00000400000000000000" pitchFamily="2" charset="-78"/>
              </a:rPr>
              <a:t>به‌طور کلی، ماده غذایی اگر </a:t>
            </a:r>
            <a:r>
              <a:rPr lang="fa-IR" sz="2000" b="1" dirty="0" err="1">
                <a:cs typeface="B Nazanin" panose="00000400000000000000" pitchFamily="2" charset="-78"/>
              </a:rPr>
              <a:t>قراراست</a:t>
            </a:r>
            <a:r>
              <a:rPr lang="fa-IR" sz="2000" b="1" dirty="0">
                <a:cs typeface="B Nazanin" panose="00000400000000000000" pitchFamily="2" charset="-78"/>
              </a:rPr>
              <a:t> فریز شود، بهتر است خام فریز شود. </a:t>
            </a:r>
            <a:endParaRPr lang="fa-IR" sz="2000" b="1" dirty="0" smtClean="0">
              <a:cs typeface="B Nazanin" panose="00000400000000000000" pitchFamily="2" charset="-78"/>
            </a:endParaRPr>
          </a:p>
          <a:p>
            <a:pPr>
              <a:lnSpc>
                <a:spcPct val="200000"/>
              </a:lnSpc>
            </a:pPr>
            <a:r>
              <a:rPr lang="fa-IR" sz="2000" b="1" dirty="0">
                <a:cs typeface="B Nazanin" panose="00000400000000000000" pitchFamily="2" charset="-78"/>
              </a:rPr>
              <a:t>عمر مواد غذایی پخته در فریزر نصف </a:t>
            </a:r>
            <a:r>
              <a:rPr lang="fa-IR" sz="2000" b="1" dirty="0" err="1">
                <a:cs typeface="B Nazanin" panose="00000400000000000000" pitchFamily="2" charset="-78"/>
              </a:rPr>
              <a:t>می‌شود</a:t>
            </a:r>
            <a:r>
              <a:rPr lang="fa-IR" sz="2000" b="1" dirty="0">
                <a:cs typeface="B Nazanin" panose="00000400000000000000" pitchFamily="2" charset="-78"/>
              </a:rPr>
              <a:t>، بنابراین برای استفاده درازمدت، روش مناسبی نیست. به این معنا که اگر سبزی خام را  6 ماه </a:t>
            </a:r>
            <a:r>
              <a:rPr lang="fa-IR" sz="2000" b="1" dirty="0" err="1">
                <a:cs typeface="B Nazanin" panose="00000400000000000000" pitchFamily="2" charset="-78"/>
              </a:rPr>
              <a:t>می‌شود</a:t>
            </a:r>
            <a:r>
              <a:rPr lang="fa-IR" sz="2000" b="1" dirty="0">
                <a:cs typeface="B Nazanin" panose="00000400000000000000" pitchFamily="2" charset="-78"/>
              </a:rPr>
              <a:t> در فریزر نگهداری کرد، سبزی پخته، زمانی 3 ماهه دارد.</a:t>
            </a:r>
          </a:p>
          <a:p>
            <a:endParaRPr lang="fa-IR" dirty="0"/>
          </a:p>
        </p:txBody>
      </p:sp>
      <p:pic>
        <p:nvPicPr>
          <p:cNvPr id="4" name="Picture 3"/>
          <p:cNvPicPr>
            <a:picLocks noChangeAspect="1"/>
          </p:cNvPicPr>
          <p:nvPr/>
        </p:nvPicPr>
        <p:blipFill>
          <a:blip r:embed="rId2"/>
          <a:stretch>
            <a:fillRect/>
          </a:stretch>
        </p:blipFill>
        <p:spPr>
          <a:xfrm>
            <a:off x="455295" y="4888637"/>
            <a:ext cx="2686050" cy="1704975"/>
          </a:xfrm>
          <a:prstGeom prst="rect">
            <a:avLst/>
          </a:prstGeom>
        </p:spPr>
      </p:pic>
    </p:spTree>
    <p:extLst>
      <p:ext uri="{BB962C8B-B14F-4D97-AF65-F5344CB8AC3E}">
        <p14:creationId xmlns:p14="http://schemas.microsoft.com/office/powerpoint/2010/main" val="303648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b="1" dirty="0" smtClean="0">
                <a:cs typeface="B Nazanin" panose="00000400000000000000" pitchFamily="2" charset="-78"/>
              </a:rPr>
              <a:t>3.خشک کردن</a:t>
            </a:r>
            <a:endParaRPr lang="fa-IR" sz="4400" b="1" dirty="0">
              <a:cs typeface="B Nazanin" panose="00000400000000000000" pitchFamily="2" charset="-78"/>
            </a:endParaRPr>
          </a:p>
        </p:txBody>
      </p:sp>
      <p:sp>
        <p:nvSpPr>
          <p:cNvPr id="3" name="Content Placeholder 2"/>
          <p:cNvSpPr>
            <a:spLocks noGrp="1"/>
          </p:cNvSpPr>
          <p:nvPr>
            <p:ph idx="1"/>
          </p:nvPr>
        </p:nvSpPr>
        <p:spPr>
          <a:xfrm>
            <a:off x="2129246" y="1767840"/>
            <a:ext cx="9532121" cy="3777622"/>
          </a:xfrm>
        </p:spPr>
        <p:txBody>
          <a:bodyPr>
            <a:normAutofit/>
          </a:bodyPr>
          <a:lstStyle/>
          <a:p>
            <a:pPr>
              <a:lnSpc>
                <a:spcPct val="200000"/>
              </a:lnSpc>
            </a:pPr>
            <a:r>
              <a:rPr lang="fa-IR" sz="2400" dirty="0">
                <a:cs typeface="B Nazanin" panose="00000400000000000000" pitchFamily="2" charset="-78"/>
              </a:rPr>
              <a:t>از زمانی که انسان غلات را کشت کرد از روش خشک کردن نیز به عنوان یکی از راههای نگهداری </a:t>
            </a:r>
            <a:r>
              <a:rPr lang="fa-IR" sz="2400" dirty="0" err="1">
                <a:cs typeface="B Nazanin" panose="00000400000000000000" pitchFamily="2" charset="-78"/>
              </a:rPr>
              <a:t>موادغذایی</a:t>
            </a:r>
            <a:r>
              <a:rPr lang="fa-IR" sz="2400" dirty="0">
                <a:cs typeface="B Nazanin" panose="00000400000000000000" pitchFamily="2" charset="-78"/>
              </a:rPr>
              <a:t> استفاده می کرد که با حذف آب مانع فعالیت بیولوژیکی و آنزیم های موجود برای فساد مواد غذایی می گردد. طول عمر ماده افزایش پیدا کرده و وزن و حجم آن کاهش پیدا می کند. خشک کردن مواد غذایی با استفاده از عوامل موجود در طبیعت نظیر خورشید خشک کردن طبیعی نامیده میشود </a:t>
            </a:r>
          </a:p>
        </p:txBody>
      </p:sp>
    </p:spTree>
    <p:extLst>
      <p:ext uri="{BB962C8B-B14F-4D97-AF65-F5344CB8AC3E}">
        <p14:creationId xmlns:p14="http://schemas.microsoft.com/office/powerpoint/2010/main" val="171533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معایب خشک کردن طبیعی</a:t>
            </a:r>
            <a:endParaRPr lang="fa-IR" sz="4400" b="1" dirty="0">
              <a:cs typeface="B Nazanin" panose="00000400000000000000" pitchFamily="2" charset="-78"/>
            </a:endParaRPr>
          </a:p>
        </p:txBody>
      </p:sp>
      <p:sp>
        <p:nvSpPr>
          <p:cNvPr id="3" name="Content Placeholder 2"/>
          <p:cNvSpPr>
            <a:spLocks noGrp="1"/>
          </p:cNvSpPr>
          <p:nvPr>
            <p:ph idx="1"/>
          </p:nvPr>
        </p:nvSpPr>
        <p:spPr>
          <a:xfrm>
            <a:off x="1907176" y="1650274"/>
            <a:ext cx="9715001" cy="3777622"/>
          </a:xfrm>
        </p:spPr>
        <p:txBody>
          <a:bodyPr/>
          <a:lstStyle/>
          <a:p>
            <a:pPr>
              <a:lnSpc>
                <a:spcPct val="150000"/>
              </a:lnSpc>
            </a:pPr>
            <a:r>
              <a:rPr lang="fa-IR" sz="2400" dirty="0">
                <a:cs typeface="B Nazanin" panose="00000400000000000000" pitchFamily="2" charset="-78"/>
              </a:rPr>
              <a:t>فضای زیادی اشغال می کند </a:t>
            </a:r>
          </a:p>
          <a:p>
            <a:pPr>
              <a:lnSpc>
                <a:spcPct val="150000"/>
              </a:lnSpc>
            </a:pPr>
            <a:r>
              <a:rPr lang="fa-IR" sz="2400" dirty="0">
                <a:cs typeface="B Nazanin" panose="00000400000000000000" pitchFamily="2" charset="-78"/>
              </a:rPr>
              <a:t>رطوبت ماده تا کمتر از 15% کاهش </a:t>
            </a:r>
            <a:r>
              <a:rPr lang="fa-IR" sz="2400" dirty="0" err="1">
                <a:cs typeface="B Nazanin" panose="00000400000000000000" pitchFamily="2" charset="-78"/>
              </a:rPr>
              <a:t>نمی</a:t>
            </a:r>
            <a:r>
              <a:rPr lang="fa-IR" sz="2400" dirty="0">
                <a:cs typeface="B Nazanin" panose="00000400000000000000" pitchFamily="2" charset="-78"/>
              </a:rPr>
              <a:t> یابد که برای حفاظت بعضی اقلام مناسب و کافی نیست </a:t>
            </a:r>
          </a:p>
          <a:p>
            <a:pPr>
              <a:lnSpc>
                <a:spcPct val="150000"/>
              </a:lnSpc>
            </a:pPr>
            <a:r>
              <a:rPr lang="fa-IR" sz="2400" dirty="0">
                <a:cs typeface="B Nazanin" panose="00000400000000000000" pitchFamily="2" charset="-78"/>
              </a:rPr>
              <a:t>از نظر بهداشتی مطلوب نیست زیرا ماده تحت اثر عوامل آلوده کننده موجود در محیط قرار داشته و احتمال صدمه دیدن و نابود شدن آن توسط حشرات و پرندگان وجود دارد . </a:t>
            </a:r>
          </a:p>
          <a:p>
            <a:endParaRPr lang="fa-IR" dirty="0"/>
          </a:p>
        </p:txBody>
      </p:sp>
      <p:pic>
        <p:nvPicPr>
          <p:cNvPr id="5" name="Picture 4"/>
          <p:cNvPicPr>
            <a:picLocks noChangeAspect="1"/>
          </p:cNvPicPr>
          <p:nvPr/>
        </p:nvPicPr>
        <p:blipFill>
          <a:blip r:embed="rId2"/>
          <a:stretch>
            <a:fillRect/>
          </a:stretch>
        </p:blipFill>
        <p:spPr>
          <a:xfrm>
            <a:off x="521321" y="4206240"/>
            <a:ext cx="3242851" cy="2329111"/>
          </a:xfrm>
          <a:prstGeom prst="rect">
            <a:avLst/>
          </a:prstGeom>
        </p:spPr>
      </p:pic>
    </p:spTree>
    <p:extLst>
      <p:ext uri="{BB962C8B-B14F-4D97-AF65-F5344CB8AC3E}">
        <p14:creationId xmlns:p14="http://schemas.microsoft.com/office/powerpoint/2010/main" val="44657052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138</TotalTime>
  <Words>2475</Words>
  <Application>Microsoft Office PowerPoint</Application>
  <PresentationFormat>Widescreen</PresentationFormat>
  <Paragraphs>139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 Nazanin</vt:lpstr>
      <vt:lpstr>Century Gothic</vt:lpstr>
      <vt:lpstr>Tahoma</vt:lpstr>
      <vt:lpstr>Wingdings</vt:lpstr>
      <vt:lpstr>Wingdings 3</vt:lpstr>
      <vt:lpstr>Wisp</vt:lpstr>
      <vt:lpstr>اصول و روش های نگهداری مواد غذایی</vt:lpstr>
      <vt:lpstr>PowerPoint Presentation</vt:lpstr>
      <vt:lpstr>PowerPoint Presentation</vt:lpstr>
      <vt:lpstr>1.حرارت دادن</vt:lpstr>
      <vt:lpstr>2. سرما و انجماد</vt:lpstr>
      <vt:lpstr>PowerPoint Presentation</vt:lpstr>
      <vt:lpstr>PowerPoint Presentation</vt:lpstr>
      <vt:lpstr>3.خشک کردن</vt:lpstr>
      <vt:lpstr>معایب خشک کردن طبیعی</vt:lpstr>
      <vt:lpstr>مزایای خشک کردن :  </vt:lpstr>
      <vt:lpstr>PowerPoint Presentation</vt:lpstr>
      <vt:lpstr>4.تغلیظ</vt:lpstr>
      <vt:lpstr>PowerPoint Presentation</vt:lpstr>
      <vt:lpstr>5. تخمیر</vt:lpstr>
      <vt:lpstr>PowerPoint Presentation</vt:lpstr>
      <vt:lpstr>6.عمل آوری و شور کردن </vt:lpstr>
      <vt:lpstr>عمل آوری گوشت :  </vt:lpstr>
      <vt:lpstr>روش های عمل آوری در صنعت</vt:lpstr>
      <vt:lpstr>شور کردن سبزیها و میوه ها </vt:lpstr>
      <vt:lpstr>7.دود دادن  </vt:lpstr>
      <vt:lpstr>8. استفاده از اشعه</vt:lpstr>
      <vt:lpstr>PowerPoint Presentation</vt:lpstr>
      <vt:lpstr>9. استفاده از انبار و سیلو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ParsFarhangAfzar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cp:revision>
  <dcterms:created xsi:type="dcterms:W3CDTF">2020-03-11T15:02:40Z</dcterms:created>
  <dcterms:modified xsi:type="dcterms:W3CDTF">2020-03-12T06:01:39Z</dcterms:modified>
</cp:coreProperties>
</file>