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1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0215741C-C21C-47A1-8895-5FA6CB200839}" type="slidenum">
              <a:rPr lang="fa-IR" smtClean="0"/>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215741C-C21C-47A1-8895-5FA6CB200839}"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215741C-C21C-47A1-8895-5FA6CB200839}"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215741C-C21C-47A1-8895-5FA6CB200839}"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215741C-C21C-47A1-8895-5FA6CB200839}" type="slidenum">
              <a:rPr lang="fa-IR" smtClean="0"/>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215741C-C21C-47A1-8895-5FA6CB200839}"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215741C-C21C-47A1-8895-5FA6CB200839}"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215741C-C21C-47A1-8895-5FA6CB200839}"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215741C-C21C-47A1-8895-5FA6CB200839}" type="slidenum">
              <a:rPr lang="fa-IR" smtClean="0"/>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215741C-C21C-47A1-8895-5FA6CB200839}"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9C2CF2B-9404-4C12-AD4C-2F2413D188F7}" type="datetimeFigureOut">
              <a:rPr lang="fa-IR" smtClean="0"/>
              <a:t>07/12/1441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215741C-C21C-47A1-8895-5FA6CB200839}" type="slidenum">
              <a:rPr lang="fa-IR" smtClean="0"/>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9C2CF2B-9404-4C12-AD4C-2F2413D188F7}" type="datetimeFigureOut">
              <a:rPr lang="fa-IR" smtClean="0"/>
              <a:t>07/12/1441</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215741C-C21C-47A1-8895-5FA6CB200839}" type="slidenum">
              <a:rPr lang="fa-IR" smtClean="0"/>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84" y="1643050"/>
            <a:ext cx="5214958" cy="2308324"/>
          </a:xfrm>
          <a:prstGeom prst="rect">
            <a:avLst/>
          </a:prstGeom>
        </p:spPr>
        <p:txBody>
          <a:bodyPr wrap="square">
            <a:spAutoFit/>
          </a:bodyPr>
          <a:lstStyle/>
          <a:p>
            <a:pPr lvl="0" algn="ctr" fontAlgn="base">
              <a:lnSpc>
                <a:spcPct val="200000"/>
              </a:lnSpc>
              <a:spcBef>
                <a:spcPct val="0"/>
              </a:spcBef>
              <a:spcAft>
                <a:spcPct val="0"/>
              </a:spcAf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جلسه سوم آموزش مجازی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lvl="0" algn="ctr" eaLnBrk="0" fontAlgn="base" hangingPunct="0">
              <a:lnSpc>
                <a:spcPct val="200000"/>
              </a:lnSpc>
              <a:spcBef>
                <a:spcPct val="0"/>
              </a:spcBef>
              <a:spcAft>
                <a:spcPct val="0"/>
              </a:spcAft>
            </a:pPr>
            <a:r>
              <a:rPr kumimoji="0" lang="fa-IR"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درس پارچه شناسی</a:t>
            </a:r>
            <a:endParaRPr kumimoji="0" lang="en-US" b="1" i="0" u="none" strike="noStrike" cap="none" normalizeH="0" baseline="0" dirty="0" smtClean="0">
              <a:ln>
                <a:noFill/>
              </a:ln>
              <a:solidFill>
                <a:schemeClr val="tx1"/>
              </a:solidFill>
              <a:effectLst/>
              <a:latin typeface="Arial" pitchFamily="34" charset="0"/>
              <a:cs typeface="B Nazanin" pitchFamily="2" charset="-78"/>
            </a:endParaRPr>
          </a:p>
          <a:p>
            <a:pPr lvl="0" algn="ctr" eaLnBrk="0" fontAlgn="base" hangingPunct="0">
              <a:lnSpc>
                <a:spcPct val="200000"/>
              </a:lnSpc>
              <a:spcBef>
                <a:spcPct val="0"/>
              </a:spcBef>
              <a:spcAft>
                <a:spcPct val="0"/>
              </a:spcAf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ادامه فصل3 از کتاب شناخت الیاف و پارچه تالیف فهیمه دهقان منشادی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lvl="0" algn="ctr" eaLnBrk="0" fontAlgn="base" hangingPunct="0">
              <a:lnSpc>
                <a:spcPct val="200000"/>
              </a:lnSpc>
              <a:spcBef>
                <a:spcPct val="0"/>
              </a:spcBef>
              <a:spcAft>
                <a:spcPct val="0"/>
              </a:spcAf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مدرس:فهیمه دهقان منشادی</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43041" y="4071942"/>
          <a:ext cx="2857521" cy="2500329"/>
        </p:xfrm>
        <a:graphic>
          <a:graphicData uri="http://schemas.openxmlformats.org/drawingml/2006/table">
            <a:tbl>
              <a:tblPr rtl="1"/>
              <a:tblGrid>
                <a:gridCol w="475760"/>
                <a:gridCol w="476747"/>
                <a:gridCol w="475760"/>
                <a:gridCol w="476747"/>
                <a:gridCol w="475760"/>
                <a:gridCol w="476747"/>
              </a:tblGrid>
              <a:tr h="360426">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363">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41">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303">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035">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661">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600" dirty="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
        <p:nvSpPr>
          <p:cNvPr id="34817" name="Rectangle 1"/>
          <p:cNvSpPr>
            <a:spLocks noChangeArrowheads="1"/>
          </p:cNvSpPr>
          <p:nvPr/>
        </p:nvSpPr>
        <p:spPr bwMode="auto">
          <a:xfrm>
            <a:off x="1428728" y="357166"/>
            <a:ext cx="7429552" cy="539634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بافت ساتین(اطلس)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در بافت ساتین، نخ های تار و پود هر کدام در یک طرف پارچه موج می زنند و هر نخ پود از روی حداقل چهار و حد اکثر هشت نخ تار عبور می کند و در هر تکرار، هر نخ تاروپود فقط یک بار زیر و رو می شود و یک پیوستگی در آن وجود دارد؛ بدین معنی که یک نخ در یک طرف پارچه و بقیه نخ ها در طرف دیگر پارچه قرارمی گیرند، بنابراین پارچه ای که با بافت ساتین تهیه می شود، نخ های تار، در یک طرف پارچه و نخ های پود، در طرف دیگر پارچه دیده می شوند. هرگاه نخ های تار، روی پارچه قرار گیرند، ساتین را «تاری» و اگر نخ های پود در روی پارچه مشاهده شوند، ساتین را «پودی» گویند. بطور کلی بافت های ساتین به دو دسته تقسیم می شوند: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الف) ساتین های منظم.</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ب) ساتین های نا منظم.</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مثال (ساتین نامنظم)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C :1 /5(2)</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0" eaLnBrk="0" fontAlgn="base" latinLnBrk="0" hangingPunct="0">
              <a:lnSpc>
                <a:spcPct val="15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285852" y="142852"/>
            <a:ext cx="7572396" cy="54130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بافت کرپ</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ظاهری بدون نظم واز نظر ساختاری ناروشن دارد. از انواع کرپ عبارتند از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الف) کرپ تاری.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ب) کرپ پودی.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ج) کرپ متقارن.</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بافت دانه گندمی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ظاهر پارچه شبیه دانه های گندم است و نامگذاری آن به همین دلیل است</a:t>
            </a:r>
            <a:endPar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بافت شبه توری</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مشابه بافت دانه گندمی است و کاربرد ان به علت میزان نفوذ پذیری هوا وجذب اب و رطوبت در پارچه های تنظیفی است.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 بافت لانه زنبوری</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ازسرژه لوزی با مقداری تغییرات تشکیل می شود.این پارجه ضخیم است. معمولاً با نخ پنبه بافته می شود و برای مناطق گرم کاربرد بیشتری دارد.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000100" y="357166"/>
            <a:ext cx="7715272" cy="458202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انواع پارچه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‌پنبه‌ای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پارچه ای که از نظر راحتی می تواند بهترین نوع برای پوشاک باشد، پارچه‌ی پنبه‌ای نام دارد. الیاف پنبه ای ‌هادی حرارت هستند و حرارت بدن را به بیرون منتقل کرده و در نتیجه برای پوشش تابستانی مناسب است. در ایران پارچه های پنبه ای را اصطلاحاً «نخی» می گویند.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ابریشمی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پارچه های ابریشمی استحکام فوق العاده ای دارد و به علت داشتن پروتئین درساختار خود، عایق حرارت بوده و حرارت بدن را حفظ می کند.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کتان</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defTabSz="914400" rtl="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پارچه ‌ای است که از الیاف ساقه‌ی کتان ساخته می شود. کتان گیاه علفی یکساله‌ و دارای برگ‌های سبز مات و ساقه‌ی متشکل از الیاف نرم و بلند است، از این الیاف نخ کتانی هم به دست می‌آورند.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214414" y="285728"/>
            <a:ext cx="7643834" cy="49975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چرمی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از دباغی پوست خام جانوران، به‌ویژه گاو به‌دست می‌آید. فرایند دباغی، پوست فسادپذیر را به یک ماده ی طبیعی پایدار، دایمی و انعطاف‌پذیر برای کاربردهای گوناگون تبدیل می‌کند.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ی پشمی</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با توجه به این که این الیاف از چه حیوانی تهیه شده باشد، به نام‌های مختلفی مانند: گوسفند مرینوس، پشم لاما و موی بز شناخته می‌شود. پارچه‌ های تهیه شده از پشم به دلیل ذخیره شدن هوا در بین الیاف، عایق است. به علت خاصیت رطوبت پذیری و داشتن فضای خالی، عرق بدن را جذب می‌کند و آن را به آرامی تبخیر می‌نماید. به همین دلیل شخص در زمستان کمتر احساس سرما می‌کند.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a:t>
            </a:r>
            <a:r>
              <a:rPr kumimoji="0" lang="fa-IR" b="1" i="0" u="none" strike="noStrike" cap="none" normalizeH="0" dirty="0" smtClean="0" bmk="">
                <a:ln>
                  <a:noFill/>
                </a:ln>
                <a:solidFill>
                  <a:srgbClr val="000000"/>
                </a:solidFill>
                <a:effectLst/>
                <a:latin typeface="Cambria" pitchFamily="18" charset="0"/>
                <a:ea typeface="Times New Roman" pitchFamily="18" charset="0"/>
                <a:cs typeface="B Nazanin" pitchFamily="2" charset="-78"/>
              </a:rPr>
              <a:t> </a:t>
            </a: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 ویسکوز</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از زمان اختراعش تا کنون برای پارچه‌ی پوششی استفاده شده است. هادی گرما است؛ بنابراین بدن احساس خنکی می‌کند، از ابریشم طبیعی خنک تر است و می‌توان منسوجات بسیار نرم و لطیفی از آن تهیه کرد.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1357290" y="285728"/>
            <a:ext cx="7500990" cy="582851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نایلون</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نایلون، استحکام خوبی در برابر سایش و کشش دارد؛ به همین دلیل موارد استعمال زیادی از جمله جورابهای نایلونی دارد که به علت قابلیت کششی زیاد در قسمت زانو و مفاصل، کیسه ای نمی شود و فورا خشک می‌شوند؛ زیرا رطوبت کمی به خود جذب می‌کند. از نخ فیلامنت برای تهیه جوراب ساق بلند، آستری، مایوی شنا، لباس ورزشی، پارچه دانتل، بارانی، پوشاک پلیسه دار و پارچه‌های کشباف استفاده می شود.</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پلی استر</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مقاومت فوق العاده ای در برابر چروک شدن دارد، حتی موقع خیس شدن اگر پلی استر با الیاف طبیعی مخلوط شود، در تهیه منسوجات سبک وزن مانند پارچه‌های      پرده ای، ساتن، پیراهن و بلیز مورد استفاده قرار می‌گیرد. به علت خاصیت اتوپذیری زیاد در تهیه پارچه‌های «پلیسه زنانه» و «بشور بپوش» مصرف می شود.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پرزدار یا پوست مصنوعی</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پارچه‌ ای است که پوشش مویی ضخیمی دارد و رنگ و اندازه آن شبیه خز واقعی است که به «پولیش» معروف است و نخ آن مصنوعی است.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1214414" y="357166"/>
            <a:ext cx="7643834" cy="54130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جین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bmk="_Toc460072609">
                <a:ln>
                  <a:noFill/>
                </a:ln>
                <a:solidFill>
                  <a:schemeClr val="tx1"/>
                </a:solidFill>
                <a:effectLst/>
                <a:latin typeface="Times New Roman" pitchFamily="18" charset="0"/>
                <a:ea typeface="Calibri" pitchFamily="34" charset="0"/>
                <a:cs typeface="B Nazanin" pitchFamily="2" charset="-78"/>
              </a:rPr>
              <a:t>پارچه ی جین، معمولاً پارچه جناغی بافت از نوع پنبه ای است. در بافت این  پارچه ها معمولاً پود از زیر دو تار یا بیشتر عبور می‌کند. این پارچه دارای دوام و استحکام زیادی است و یکی از سبک‌های مد است که در تمام دنیا استفاده می شود.</a:t>
            </a:r>
            <a:r>
              <a:rPr kumimoji="0" lang="fa-IR" b="0" i="0" u="none" strike="noStrike" cap="none" normalizeH="0" baseline="0" dirty="0" smtClean="0" bmk="">
                <a:ln>
                  <a:noFill/>
                </a:ln>
                <a:solidFill>
                  <a:schemeClr val="tx1"/>
                </a:solidFill>
                <a:effectLst/>
                <a:latin typeface="Times New Roman" pitchFamily="18" charset="0"/>
                <a:ea typeface="Calibri" pitchFamily="34" charset="0"/>
                <a:cs typeface="B Nazanin" pitchFamily="2" charset="-78"/>
              </a:rPr>
              <a:t>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گاباردین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نوعی پارچه با بافت ریزاز مشتقات بافت سرژه که از پنبه، پشم یا الیاف مصنوعی با نقوش برجسته تیغ ماهی، جناغی یا مخلوط راه راه اریب است که همواره از سمت راست به چپ یا پایین به بالا بافته می شود.</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بامبو</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بامبو، انعطاف پذیر، نرم، دارای ظاهری براق و دوستدار محیط زیست است. الیاف بامبو می تواند نرمتر از الیاف ابریشم و پنبه باشد، از دیگر ویژگی های خوب آن می توان به جذب بسیار سریع رطوبت و عرق بدن، قابلیت تنفس پذیری و گرم نگه داشتن بدن در محیطهای سرد اشاره کرد. استفاده طولانی مدّت از پارچه ی بامبو موجب می گردد، که پوست بدن سطحی خشک و احساس راحتی داشته باشد به‌ طوری که قابلیت جذب آن ۳ تا ۴ برابر پنبه خواهد بود. علت این امر ساختار کانالی بودن و سوراخ دار بودن لیف بامبو است.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571604" y="0"/>
            <a:ext cx="7358082" cy="665951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سویا</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الیاف سویا از محصولات باقی مانده از دانه‌های سویا پس از استخراج روغن ساخته  می شود. دانه‌ها را با استفاده از عوامل غیر سمی و آنزیم‌ها فراوری می‌کنند و تبدیل به الیاف و سپس پارچه می‌نمایند. پارچه ی سویا معمولاً بسیار نرم و گرم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نانو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فناوری نانو، صنعت پارچه را بهبود بخشیده و باعث بادوام تر شدن پارچه و افزایش مقاومت در برابر آب، روغن ها، آلودگی ها و سایر مواد شیمیایی می شود. پارچه های نانو که در کارخانجات ساخته می شود در برابر آب و رنگ ها نفوذناپذیرند؛ بنابراین در شناگران حرفه ای، پارچه های نانو با نفوذ ناپذیری در برابر آب، باعث سرعت شناگر   می شود ، همچنین اگر در شست وشوهای مکرر یا مخلوط با پارچه های رنگین دیگر اگر شسته شود رنگ پارچه های دیگر را به خود نمی گیرد؛ از طرفی پارچه های نانو بسیار سبک بوده و مانع انتقال حرارت محیط به بدن می شود؛ بنابراین مصرف این گونه  پارچه ها در ارتش، پلیس، پرسنل آتش نشانی و</a:t>
            </a:r>
            <a:r>
              <a:rPr kumimoji="0" lang="fa-IR" b="0" i="0" u="none" strike="noStrike" cap="none" normalizeH="0" baseline="0" dirty="0" smtClean="0" bmk="">
                <a:ln>
                  <a:noFill/>
                </a:ln>
                <a:solidFill>
                  <a:srgbClr val="000000"/>
                </a:solidFill>
                <a:effectLst/>
                <a:latin typeface="Arial"/>
                <a:ea typeface="Calibri" pitchFamily="34" charset="0"/>
                <a:cs typeface="B Nazanin" pitchFamily="2" charset="-78"/>
              </a:rPr>
              <a:t>…</a:t>
            </a: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کمک زیادی کرده است؛ چرا که پارچه های نانو هیچ گونه تحریک پوستی حتی در افراد حساس ایجاد نمی کند و برای بیماران اگزمایی و کودکان مناسب است. از مزایای مهم پارچه های نانو مقاومت در برابر آتش و نور آفتاب است.  </a:t>
            </a:r>
            <a:endPar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کشباف یا استرچ</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نوعی پارچه با بافتهای حلقوی از راست به چپ است که خاصیت ارتجاعی دارد.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214414" y="285728"/>
            <a:ext cx="7715272" cy="54130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لاکرا یا الاستین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اسپندکس، لاکرا یا الاستین یک پارچه‌ی مصنوعی است که به خاصیت کشسانی فوق‌العاده‌اش شناخته می شود که از پلاستیک طبیعی محکمتر و بادوام‌تر است. از این پارچه در مواردی استفاده می شود که کشسانی، به خصوص برای راحتی مَدّ نظر است؛ مانند کاربرد آن در لباس‌های ورزشی.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a:t>
            </a: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 جیر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از پوست بز و گوساله تهیه می شود که طی فرایند خاصی و به وسیله وسایل خاصی رخ آن را پرداخت می کنند و سطح گوشتی را به صورت مخملی در می آورند که بیشتر به عنوان آستر در داخل دیگر محصولات استفاده می گردد.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ریون </a:t>
            </a:r>
          </a:p>
          <a:p>
            <a:pPr marL="0" marR="0" lvl="0" indent="180975" defTabSz="914400" rtl="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chemeClr val="tx1"/>
                </a:solidFill>
                <a:effectLst/>
                <a:latin typeface="Times New Roman" pitchFamily="18" charset="0"/>
                <a:ea typeface="Calibri" pitchFamily="34" charset="0"/>
                <a:cs typeface="B Nazanin" pitchFamily="2" charset="-78"/>
              </a:rPr>
              <a:t>   ماده‌ی اولیه‌ی ریون، سلولز است. سلولز از لینتر پنبه و یا خمیر چوب درختان مخروطی مانند: سرو، کاج و مشابه آنها به دست می‌آید. برای تهیه‌ی ماده‌ی اولیه‌ی ریون لازم است، سلولز الیاف کوتاه پنبه یا چوب به دقت بازیابی گردد؛ به این ترتیب با انجام یک سری عملیات شیمیایی در چندین مرحله، سلولز طبیعی به لیف ریون تبدیل      می شود؛ بنابراین، ریون جزو الیاف سلولزی بازیافتی محسوب می شود.</a:t>
            </a:r>
            <a:r>
              <a:rPr kumimoji="0" lang="en-US" b="0" i="0" u="none" strike="noStrike" cap="none" normalizeH="0" baseline="0" dirty="0" smtClean="0">
                <a:ln>
                  <a:noFill/>
                </a:ln>
                <a:solidFill>
                  <a:schemeClr val="tx1"/>
                </a:solidFill>
                <a:effectLst/>
                <a:latin typeface="Arial" pitchFamily="34" charset="0"/>
                <a:cs typeface="B Nazanin" pitchFamily="2" charset="-78"/>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1214414" y="285728"/>
            <a:ext cx="7643834" cy="581184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کرپ </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bmk="_Toc460072620">
                <a:ln>
                  <a:noFill/>
                </a:ln>
                <a:solidFill>
                  <a:schemeClr val="tx1"/>
                </a:solidFill>
                <a:effectLst/>
                <a:latin typeface="Times New Roman" pitchFamily="18" charset="0"/>
                <a:ea typeface="Calibri" pitchFamily="34" charset="0"/>
                <a:cs typeface="B Nazanin" pitchFamily="2" charset="-78"/>
              </a:rPr>
              <a:t>پارچه کرپ می تواند از جنس هایی چون پلی استر  با بافت کرپ تهیه شده باشد.</a:t>
            </a:r>
            <a:endPar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ساتن </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در حقیقت ساتن و مخمل روش بافت پارچه را مشخص می کند. برای بافتن ساتن، سطح پارچه ای که مشاهده می کنید، دارای نخ های بسیار طویلی است که همگی رو به یک سمت دارد. این نخ های تار یا پود حدوداً ۴/۱ اینچ یا بیشتر روی سطح قرار می گیرد. و سپس در پارچه فرو می رود. این روش باعث می شود تا پارچه شکل براق پیدا کند.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اشبالت </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چرمی است شبیه جیر که از ورقه ورقه کردن چرم های ضخیم گاوی به دست می آید و نسبت به جیر، سطح پایین تر محسوب و طبقه بندی می گردد.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a:t>
            </a:r>
            <a:r>
              <a:rPr kumimoji="0" lang="fa-IR" b="1" i="0" u="none" strike="noStrike" cap="none" normalizeH="0" dirty="0" smtClean="0" bmk="">
                <a:ln>
                  <a:noFill/>
                </a:ln>
                <a:solidFill>
                  <a:srgbClr val="000000"/>
                </a:solidFill>
                <a:effectLst/>
                <a:latin typeface="Cambria" pitchFamily="18" charset="0"/>
                <a:ea typeface="Times New Roman" pitchFamily="18" charset="0"/>
                <a:cs typeface="B Nazanin" pitchFamily="2" charset="-78"/>
              </a:rPr>
              <a:t> </a:t>
            </a: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نوبوک </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chemeClr val="tx1"/>
                </a:solidFill>
                <a:effectLst/>
                <a:latin typeface="Times New Roman" pitchFamily="18" charset="0"/>
                <a:ea typeface="Calibri" pitchFamily="34" charset="0"/>
                <a:cs typeface="B Nazanin" pitchFamily="2" charset="-78"/>
              </a:rPr>
              <a:t>  چرمی است که مانند جیر و اشبالت دارای رخ مخملی است اما با ظرافت بسیار پرداخت شده و دارای سطحی لطیف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0" eaLnBrk="0" fontAlgn="base" latinLnBrk="0" hangingPunct="0">
              <a:lnSpc>
                <a:spcPct val="15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1285852" y="214290"/>
            <a:ext cx="7572396" cy="582851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لیوسل</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لیوسل یک شکل از ریون است که شامل فیبرهای سلولزی است و با خمیر کاغذ حل شده تولید می شود.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کنف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گیاهی بوته مانند و دارای ساقه های پوشیده از خار است منشأ اصلی آن نواحی مختلف آفریقا بوده و از دانه آن روغن خوراکی استخراج و از الیاف آن محصولات مختلفی از جمله کاغذ گونی و چتائی و </a:t>
            </a:r>
            <a:r>
              <a:rPr kumimoji="0" lang="fa-IR" b="0" i="0" u="none" strike="noStrike" cap="none" normalizeH="0" baseline="0" dirty="0" smtClean="0" bmk="">
                <a:ln>
                  <a:noFill/>
                </a:ln>
                <a:solidFill>
                  <a:srgbClr val="000000"/>
                </a:solidFill>
                <a:effectLst/>
                <a:latin typeface="Arial"/>
                <a:ea typeface="Calibri" pitchFamily="34" charset="0"/>
                <a:cs typeface="B Nazanin" pitchFamily="2" charset="-78"/>
              </a:rPr>
              <a:t>…</a:t>
            </a: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تهیه می شود. </a:t>
            </a:r>
            <a:endPar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آکریلیک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الیاف آکریلیک الیافی است که بیش از ۸۵% وزن آن متشکل از واحدهای آکریلونیتریل به صورت زنجیره‌ی پلیمری است.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پلی آمید</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شامل انواع نخ های نایلونی با استحکام بالا در مواردی مثل تقویت تایر خودرو و هواپیما مورد استفاده قرار می گیرد. این الیاف دارای مقاومت عالی در مقابل سایش است. الیاف نایلونی با توجه به استحکام بالا و سختی برای تولید طناب کمربند ایمنی چتر نجات، نخ و تور ماهیگیری مورد استفاده قرار می‌گیرد.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42976" y="285728"/>
            <a:ext cx="7786710" cy="33816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a:t>
            </a:r>
            <a:r>
              <a:rPr kumimoji="0" lang="fa-IR" b="1"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پارچه تارو پودی</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در طراحی پارچه های تاروپودی، سه نوع بافت اصلی وجود دارد، این بافت ها که درحقیقت بافت های مادر هستند، اساس سایر بافت هاراتشکیل می دهد؛ یعنی ، سایر بافت ها ازمشتقات این سه بافت هستند.‌ </a:t>
            </a:r>
          </a:p>
          <a:p>
            <a:pPr>
              <a:lnSpc>
                <a:spcPct val="150000"/>
              </a:lnSpc>
            </a:pPr>
            <a:r>
              <a:rPr lang="fa-IR" b="1" dirty="0">
                <a:cs typeface="B Nazanin" pitchFamily="2" charset="-78"/>
              </a:rPr>
              <a:t>بافت تافته (ساده) </a:t>
            </a:r>
            <a:endParaRPr lang="en-US" b="1" dirty="0">
              <a:cs typeface="B Nazanin" pitchFamily="2" charset="-78"/>
            </a:endParaRPr>
          </a:p>
          <a:p>
            <a:pPr>
              <a:lnSpc>
                <a:spcPct val="150000"/>
              </a:lnSpc>
            </a:pPr>
            <a:r>
              <a:rPr lang="fa-IR" dirty="0">
                <a:cs typeface="B Nazanin" pitchFamily="2" charset="-78"/>
              </a:rPr>
              <a:t>ساده ترین نوع بافت پارچه است که نخ های پود به طور متناوب و یک در میان زیر و روی نخ های تار قرارمی گیرد و دارای بیشترین استقامت است؛ زیرا، تعداد پیوستگی این بافت ها از سایر بافت ها بیشتراست، بافت تافته رایج ترین و ساده ترین نوع بافت است و سطح پشت و روی پارچه یک شکل است. بافت تافته دارای استحکام زیادی است؛ مثل پارچه های متقال، چلوار، پارچه ی چادری، چیت، وال، تیترون و.....</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214414" y="500042"/>
            <a:ext cx="7715272" cy="416652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lang="fa-IR" b="1" dirty="0" smtClean="0">
                <a:solidFill>
                  <a:srgbClr val="000000"/>
                </a:solidFill>
                <a:latin typeface="Cambria" pitchFamily="18" charset="0"/>
                <a:ea typeface="Times New Roman" pitchFamily="18" charset="0"/>
                <a:cs typeface="B Nazanin" pitchFamily="2" charset="-78"/>
              </a:rPr>
              <a:t>پارچه</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استات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استات‌، یک استر (درعلم شیمی به ترکیب یک اسید و یک الکل گفته می شود) از سلولزساخته شده و یکی از اولین الیاف مصنوعی ساخت بشر است. از استات‌ها برای ساخت دکمه، قاب عینک، تودوزی، بلوز، پیراهن، اثاثیه منزل، فیلتر سیگار و غیره استفاده می شود.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دورس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نوعی پارچه‌ است که با الیاف پنبه بافته می شود و نسبت به دیگر پارچه‌های پنبه ای ضخیم‌تر و مقاوم‌تر بوده و دارای انواع "دو نخ" و "سه نخ" است که از آن برای دوخت انواع گرم کن ورزشی استفاده می‌کند. </a:t>
            </a:r>
            <a:endPar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بنگالین</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پارچه‌ای آجدار است که از ابریشم، پشم و یا الیاف مصنوعی بافته می شود. بنگالین به نوع بافت پارچه اشاره دارد. نام بنگالین، از واژه ی بنگال گرفته شده است زیرا این پارچه برای اولین بار از آنجا به فرانسه وارد شد.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1357290" y="214290"/>
            <a:ext cx="7500990" cy="582851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مخمل</a:t>
            </a: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نوعی پارچه است که از ابریشم، پنبه، کتان یا پشم بافته می شود. مخمل به علت دشواری ساخت و تولید، معمولاً جزو پارچه‌های اشرافی و لوکس محسوب می شود؛ گرچه با پیشرفت فناوری روز، تولید آن هزینه ی کمتری پیدا کرده‌است. صفت «مخملی» اشاره مستقیم به لطافت و نرمی این نوع پارچه دارد و منظور از آن «به نرمی مخمل» بودن است.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موهر</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موی بعضی از نژادهای بز لطیف و با ارزش است. از بز نژاد آنقره، سالیانه مقدار زیادی موی بلند و لطیف به دست می آید که موهر نامیده می شود. طول تارهای موهر معمولاً میان ١٣ تا ٢٢ سانتیمتر و قطر آن ۵٠ تا ۶٠ میکرون است. هر چه قطر موهر کمتر باشد لطیف تر و گران تر است و در بازارهای جهانی از بهترین پشم های گوسفندان مرینوس نیز گرانبهاتر است. تارهای موهر خاصیت کشسانی مناسبی دارند؛ از این رو پارچه های بافته شده از موهر کمتر چروک می شود. امروزه در صنعت بافندگی از موهر خالص کمتر استفاده می شود. موهر را با پشم گوسفند، مو و کرک بز و یا با کتان، کنف، پنبه و نیز با الیاف مصنوعی مانند نایلون و پرلون، به نسبتهای معیّن درهم می کند و با آن پارچه های گوناگون می بافند. تارهای موهر خاصیت رنگ پذیری خوبی دارد و رنگها را با درخشندگی و شفافیت زیادنشان می دهد.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142976" y="357166"/>
            <a:ext cx="7715272" cy="49975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فوتر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نَمَد، نوعی بافته سنتی زیراندازی است که با پشم تولید می شود و در فرانسه به آن «فوتر» می‌گویند.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لمه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پارچه ای رنگارنگ و براق است که از الیاف رنگی یا نخ‌های براق بافته شده است.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مش</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نوعی بافت برای پارچه و دیگر مواد است که دارای حفره‌های درشت است.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برزنت</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ahoma" pitchFamily="34" charset="0"/>
                <a:ea typeface="Calibri" pitchFamily="34" charset="0"/>
                <a:cs typeface="B Nazanin" pitchFamily="2" charset="-78"/>
              </a:rPr>
              <a:t> برزنت یک پارچه مستحکم، منعطف و ضدآب است که معمولاً از پارچه‌هایی مانند کرباس و یا پلی استر با روکش یوریتان و یا پلاستیک هایی مانند پلی اتیلین ساخته   می شود.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a:t>
            </a:r>
            <a:r>
              <a:rPr kumimoji="0" lang="fa-IR" b="1" i="0" u="none" strike="noStrike" cap="none" normalizeH="0" dirty="0" smtClean="0" bmk="">
                <a:ln>
                  <a:noFill/>
                </a:ln>
                <a:solidFill>
                  <a:srgbClr val="000000"/>
                </a:solidFill>
                <a:effectLst/>
                <a:latin typeface="Cambria" pitchFamily="18" charset="0"/>
                <a:ea typeface="Times New Roman" pitchFamily="18" charset="0"/>
                <a:cs typeface="B Nazanin" pitchFamily="2" charset="-78"/>
              </a:rPr>
              <a:t> </a:t>
            </a: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کرباس</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پارچه‌ای مقاوم است که از الیاف پنبه و یا لینن بافته شده و از آن برای ساخت چادر مسافرتی، کوله پشتی و غیره استفاده می شود.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1500166" y="214290"/>
            <a:ext cx="7215238" cy="458202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 تریکو</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منظور پارچه هایی با بافت حلقوی است. پارچه تریکوی پودی(حلقوی پودی) در جهت عرضی و طولی قابلیت کشش دارد و با امکانات طراحی وسیع در تریکو بافی پودی می توان لباس را با فرم دلخواه تهیه کرد؛ مانند یقه،حلقه آستین و آستین. </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چلوار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Arial" pitchFamily="34" charset="0"/>
                <a:ea typeface="Calibri" pitchFamily="34" charset="0"/>
                <a:cs typeface="B Nazanin" pitchFamily="2" charset="-78"/>
              </a:rPr>
              <a:t>پارچه پنبه‌ای سفید و آهار دار و بسیار پر مصرفی است که از آن، پیراهن، زیرجامه، ملحفه و روبالشی تهیه می‌کند.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 متقال </a:t>
            </a: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Arial" pitchFamily="34" charset="0"/>
                <a:ea typeface="Calibri" pitchFamily="34" charset="0"/>
                <a:cs typeface="B Nazanin" pitchFamily="2" charset="-78"/>
              </a:rPr>
              <a:t> </a:t>
            </a:r>
            <a:r>
              <a:rPr kumimoji="0" lang="fa-IR" b="0" i="0" u="none" strike="noStrike" cap="none" normalizeH="0" baseline="0" dirty="0" smtClean="0" bmk="">
                <a:ln>
                  <a:noFill/>
                </a:ln>
                <a:solidFill>
                  <a:srgbClr val="000000"/>
                </a:solidFill>
                <a:effectLst/>
                <a:latin typeface="Arial" pitchFamily="34" charset="0"/>
                <a:ea typeface="Calibri" pitchFamily="34" charset="0"/>
                <a:cs typeface="B Nazanin" pitchFamily="2" charset="-78"/>
              </a:rPr>
              <a:t>پارچه پنبه‌ای سفید شبیه به کرباس، اما از آن لطیف تر است.</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پارچه</a:t>
            </a:r>
            <a:r>
              <a:rPr kumimoji="0" lang="fa-IR" b="1" i="0" u="none" strike="noStrike" cap="none" normalizeH="0" baseline="0" dirty="0" smtClean="0" bmk="">
                <a:ln>
                  <a:noFill/>
                </a:ln>
                <a:solidFill>
                  <a:srgbClr val="000000"/>
                </a:solidFill>
                <a:effectLst/>
                <a:latin typeface="Tahoma" pitchFamily="34" charset="0"/>
                <a:ea typeface="Times New Roman" pitchFamily="18" charset="0"/>
                <a:cs typeface="B Nazanin" pitchFamily="2" charset="-78"/>
              </a:rPr>
              <a:t> </a:t>
            </a:r>
            <a:r>
              <a:rPr kumimoji="0" lang="fa-IR" b="1" i="0" u="none" strike="noStrike" cap="none" normalizeH="0" baseline="0" dirty="0" smtClean="0" bmk="_Toc460326615">
                <a:ln>
                  <a:noFill/>
                </a:ln>
                <a:solidFill>
                  <a:srgbClr val="000000"/>
                </a:solidFill>
                <a:effectLst/>
                <a:latin typeface="Cambria" pitchFamily="18" charset="0"/>
                <a:ea typeface="Times New Roman" pitchFamily="18" charset="0"/>
                <a:cs typeface="B Nazanin" pitchFamily="2" charset="-78"/>
              </a:rPr>
              <a:t>فاستونی</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defTabSz="914400" rtl="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این پارچه معمولاً ترکیبی از پلی استر و پشم است</a:t>
            </a:r>
            <a:r>
              <a:rPr kumimoji="0" lang="en-US" b="0" i="0" u="none" strike="noStrike" cap="none" normalizeH="0" baseline="0" dirty="0" smtClean="0">
                <a:ln>
                  <a:noFill/>
                </a:ln>
                <a:solidFill>
                  <a:schemeClr val="tx1"/>
                </a:solidFill>
                <a:effectLst/>
                <a:latin typeface="Arial" pitchFamily="34" charset="0"/>
                <a:cs typeface="B Nazanin" pitchFamily="2" charset="-78"/>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571604" y="285728"/>
            <a:ext cx="7143800" cy="30008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در بافت تافته، اگر نخ های تار و پود از نظر ضخامت و تعداد در واحد طول یک اندازه باشد، در این صورت هر دو گروه نخ های تار و پود به طور مساوی به دور هم خم  می شود. پارچه ای که با بافت تافته بافته شده باشد، بیشترین استحکام را در بین  پارچه ها داراست؛ چون میزان پیوستگی نخ در این نوع بافت بیشتر از سایر بافتها است و باعث محکم تر شدن پارچه نیز می گردد. از بافت تافته برای پارچه های محکمی مانند: چادر، پتو و انواع پارچه های متوسط حتی سبک نیز استفاده می شود. در این بافت می توان از نخ های رنگی مختلف با ضخامت، جنس و تاب مختلف برای تولید پارچه های متنوع استفاده نمود. </a:t>
            </a: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3286116" y="3786190"/>
          <a:ext cx="1285884" cy="1143008"/>
        </p:xfrm>
        <a:graphic>
          <a:graphicData uri="http://schemas.openxmlformats.org/drawingml/2006/table">
            <a:tbl>
              <a:tblPr rtl="1"/>
              <a:tblGrid>
                <a:gridCol w="642358"/>
                <a:gridCol w="643526"/>
              </a:tblGrid>
              <a:tr h="571504">
                <a:tc>
                  <a:txBody>
                    <a:bodyPr/>
                    <a:lstStyle/>
                    <a:p>
                      <a:pPr indent="180340" algn="just" rtl="1">
                        <a:lnSpc>
                          <a:spcPct val="115000"/>
                        </a:lnSpc>
                        <a:spcAft>
                          <a:spcPts val="0"/>
                        </a:spcAft>
                      </a:pPr>
                      <a:endParaRPr lang="fa-IR" sz="14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4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4">
                <a:tc>
                  <a:txBody>
                    <a:bodyPr/>
                    <a:lstStyle/>
                    <a:p>
                      <a:pPr indent="180340" algn="just" rtl="1">
                        <a:lnSpc>
                          <a:spcPct val="115000"/>
                        </a:lnSpc>
                        <a:spcAft>
                          <a:spcPts val="0"/>
                        </a:spcAft>
                      </a:pPr>
                      <a:endParaRPr lang="fa-IR" sz="14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400" dirty="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357166"/>
            <a:ext cx="7643866" cy="3693319"/>
          </a:xfrm>
          <a:prstGeom prst="rect">
            <a:avLst/>
          </a:prstGeom>
        </p:spPr>
        <p:txBody>
          <a:bodyPr wrap="square">
            <a:spAutoFit/>
          </a:bodyPr>
          <a:lstStyle/>
          <a:p>
            <a:pPr>
              <a:lnSpc>
                <a:spcPct val="150000"/>
              </a:lnSpc>
            </a:pPr>
            <a:r>
              <a:rPr lang="fa-IR" b="1" dirty="0" smtClean="0">
                <a:cs typeface="B Nazanin" pitchFamily="2" charset="-78"/>
              </a:rPr>
              <a:t>ریب تاری</a:t>
            </a:r>
          </a:p>
          <a:p>
            <a:pPr>
              <a:lnSpc>
                <a:spcPct val="150000"/>
              </a:lnSpc>
            </a:pPr>
            <a:r>
              <a:rPr lang="fa-IR" dirty="0" smtClean="0">
                <a:cs typeface="B Nazanin" pitchFamily="2" charset="-78"/>
              </a:rPr>
              <a:t>مشتق </a:t>
            </a:r>
            <a:r>
              <a:rPr lang="fa-IR" dirty="0">
                <a:cs typeface="B Nazanin" pitchFamily="2" charset="-78"/>
              </a:rPr>
              <a:t>تاری بافت تافته به بافتی گویند که از گسترش بافت آن پارچه در جهت تار به دست آید. به بافتی که در آن هر نخ تار بر روی بیش از یک نخ پود قرار گیرد به آن بافت ریپ تاری می گویند . بافت </a:t>
            </a:r>
            <a:r>
              <a:rPr lang="fa-IR" dirty="0" smtClean="0">
                <a:cs typeface="B Nazanin" pitchFamily="2" charset="-78"/>
              </a:rPr>
              <a:t>ریب تاری </a:t>
            </a:r>
            <a:r>
              <a:rPr lang="fa-IR" dirty="0">
                <a:cs typeface="B Nazanin" pitchFamily="2" charset="-78"/>
              </a:rPr>
              <a:t>از گسترش بافت تافته به طور عمود </a:t>
            </a:r>
            <a:r>
              <a:rPr lang="fa-IR" dirty="0" smtClean="0">
                <a:cs typeface="B Nazanin" pitchFamily="2" charset="-78"/>
              </a:rPr>
              <a:t>حاصل می </a:t>
            </a:r>
            <a:r>
              <a:rPr lang="fa-IR" dirty="0">
                <a:cs typeface="B Nazanin" pitchFamily="2" charset="-78"/>
              </a:rPr>
              <a:t>گردد . از ویژگیهای بافت </a:t>
            </a:r>
            <a:r>
              <a:rPr lang="fa-IR" dirty="0" smtClean="0">
                <a:cs typeface="B Nazanin" pitchFamily="2" charset="-78"/>
              </a:rPr>
              <a:t>ریپب تاری </a:t>
            </a:r>
            <a:r>
              <a:rPr lang="fa-IR" dirty="0">
                <a:cs typeface="B Nazanin" pitchFamily="2" charset="-78"/>
              </a:rPr>
              <a:t>ایجاد خطوط عرضی در پارچه است </a:t>
            </a:r>
            <a:endParaRPr lang="fa-IR" dirty="0" smtClean="0">
              <a:cs typeface="B Nazanin" pitchFamily="2" charset="-78"/>
            </a:endParaRPr>
          </a:p>
          <a:p>
            <a:r>
              <a:rPr lang="fa-IR" dirty="0"/>
              <a:t>     </a:t>
            </a:r>
            <a:endParaRPr lang="fa-IR" dirty="0" smtClean="0"/>
          </a:p>
          <a:p>
            <a:endParaRPr lang="fa-IR" dirty="0"/>
          </a:p>
          <a:p>
            <a:r>
              <a:rPr lang="fa-IR" dirty="0" smtClean="0">
                <a:cs typeface="B Nazanin" pitchFamily="2" charset="-78"/>
              </a:rPr>
              <a:t> </a:t>
            </a:r>
            <a:r>
              <a:rPr lang="fa-IR" dirty="0">
                <a:cs typeface="B Nazanin" pitchFamily="2" charset="-78"/>
              </a:rPr>
              <a:t>مثال </a:t>
            </a:r>
            <a:r>
              <a:rPr lang="fa-IR" dirty="0" smtClean="0">
                <a:cs typeface="B Nazanin" pitchFamily="2" charset="-78"/>
              </a:rPr>
              <a:t>ریب </a:t>
            </a:r>
            <a:r>
              <a:rPr lang="fa-IR" dirty="0">
                <a:cs typeface="B Nazanin" pitchFamily="2" charset="-78"/>
              </a:rPr>
              <a:t>تاری :</a:t>
            </a:r>
            <a:endParaRPr lang="en-US" dirty="0">
              <a:cs typeface="B Nazanin" pitchFamily="2" charset="-78"/>
            </a:endParaRPr>
          </a:p>
          <a:p>
            <a:r>
              <a:rPr lang="fa-IR" dirty="0"/>
              <a:t>            </a:t>
            </a:r>
            <a:r>
              <a:rPr lang="en-US" dirty="0"/>
              <a:t>R :2 1 /1 2</a:t>
            </a:r>
          </a:p>
          <a:p>
            <a:pPr>
              <a:lnSpc>
                <a:spcPct val="150000"/>
              </a:lnSpc>
            </a:pPr>
            <a:endParaRPr lang="fa-IR" dirty="0">
              <a:cs typeface="B Nazanin" pitchFamily="2" charset="-78"/>
            </a:endParaRPr>
          </a:p>
        </p:txBody>
      </p:sp>
      <p:graphicFrame>
        <p:nvGraphicFramePr>
          <p:cNvPr id="3" name="Table 2"/>
          <p:cNvGraphicFramePr>
            <a:graphicFrameLocks noGrp="1"/>
          </p:cNvGraphicFramePr>
          <p:nvPr/>
        </p:nvGraphicFramePr>
        <p:xfrm>
          <a:off x="3571868" y="2652331"/>
          <a:ext cx="1360177" cy="3348438"/>
        </p:xfrm>
        <a:graphic>
          <a:graphicData uri="http://schemas.openxmlformats.org/drawingml/2006/table">
            <a:tbl>
              <a:tblPr rtl="1"/>
              <a:tblGrid>
                <a:gridCol w="678889"/>
                <a:gridCol w="681288"/>
              </a:tblGrid>
              <a:tr h="565328">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917">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933">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528917">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426">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528917">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dirty="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
        <p:nvSpPr>
          <p:cNvPr id="7" name="Right Arrow 6"/>
          <p:cNvSpPr/>
          <p:nvPr/>
        </p:nvSpPr>
        <p:spPr>
          <a:xfrm>
            <a:off x="8572528" y="3429000"/>
            <a:ext cx="28575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214414" y="214290"/>
            <a:ext cx="7715272"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ریب پودی</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بافت ریب</a:t>
            </a:r>
            <a:r>
              <a:rPr kumimoji="0" lang="fa-IR" b="0" i="0" u="none" strike="noStrike" cap="none" normalizeH="0" dirty="0" smtClean="0">
                <a:ln>
                  <a:noFill/>
                </a:ln>
                <a:solidFill>
                  <a:srgbClr val="000000"/>
                </a:solidFill>
                <a:effectLst/>
                <a:latin typeface="Tahoma" pitchFamily="34"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پودی بر عکس بافت ریب</a:t>
            </a:r>
            <a:r>
              <a:rPr kumimoji="0" lang="fa-IR" b="0" i="0" u="none" strike="noStrike" cap="none" normalizeH="0" dirty="0" smtClean="0">
                <a:ln>
                  <a:noFill/>
                </a:ln>
                <a:solidFill>
                  <a:srgbClr val="000000"/>
                </a:solidFill>
                <a:effectLst/>
                <a:latin typeface="Tahoma" pitchFamily="34"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تاری است و از گسترش بافت ساده در امتداد افقی به دست می آید ، موج زدگی نخ پود در این نوع بافت به بیش از دو نخ می رسد به طوری که هر نخ پود می تواند بر رو یا زیر دو یا چند نخ تار عبور کند . پارچه ای که بافت ریب</a:t>
            </a:r>
            <a:r>
              <a:rPr kumimoji="0" lang="fa-IR" b="0" i="0" u="none" strike="noStrike" cap="none" normalizeH="0" dirty="0" smtClean="0">
                <a:ln>
                  <a:noFill/>
                </a:ln>
                <a:solidFill>
                  <a:srgbClr val="000000"/>
                </a:solidFill>
                <a:effectLst/>
                <a:latin typeface="Tahoma" pitchFamily="34"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پودی داشته باشد دارای خطوط طولی است . عرض هر راه طولی بستگی به نوع بافت باعرض راههای طولی دیگر می تواند مساوی و یا نا مساوی باشد.</a:t>
            </a:r>
          </a:p>
          <a:p>
            <a:endParaRPr lang="fa-IR" dirty="0" smtClean="0"/>
          </a:p>
          <a:p>
            <a:r>
              <a:rPr lang="fa-IR" dirty="0" smtClean="0">
                <a:cs typeface="B Nazanin" pitchFamily="2" charset="-78"/>
              </a:rPr>
              <a:t>مثال(ریب </a:t>
            </a:r>
            <a:r>
              <a:rPr lang="fa-IR" dirty="0">
                <a:cs typeface="B Nazanin" pitchFamily="2" charset="-78"/>
              </a:rPr>
              <a:t>پودی ) </a:t>
            </a:r>
            <a:r>
              <a:rPr lang="fa-IR" dirty="0" smtClean="0">
                <a:cs typeface="B Nazanin" pitchFamily="2" charset="-78"/>
              </a:rPr>
              <a:t>:</a:t>
            </a:r>
          </a:p>
          <a:p>
            <a:endParaRPr lang="en-US" dirty="0">
              <a:cs typeface="B Nazanin" pitchFamily="2" charset="-78"/>
            </a:endParaRPr>
          </a:p>
          <a:p>
            <a:r>
              <a:rPr lang="en-US" dirty="0"/>
              <a:t>R :4 1/1 2             </a:t>
            </a:r>
          </a:p>
          <a:p>
            <a:pPr marL="0" marR="0" lvl="0" indent="180975" algn="justLow" defTabSz="914400" rtl="1" eaLnBrk="1" fontAlgn="base" latinLnBrk="0" hangingPunct="1">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graphicFrame>
        <p:nvGraphicFramePr>
          <p:cNvPr id="3" name="Table 2"/>
          <p:cNvGraphicFramePr>
            <a:graphicFrameLocks noGrp="1"/>
          </p:cNvGraphicFramePr>
          <p:nvPr/>
        </p:nvGraphicFramePr>
        <p:xfrm>
          <a:off x="1428728" y="3643314"/>
          <a:ext cx="5214972" cy="1571636"/>
        </p:xfrm>
        <a:graphic>
          <a:graphicData uri="http://schemas.openxmlformats.org/drawingml/2006/table">
            <a:tbl>
              <a:tblPr rtl="1"/>
              <a:tblGrid>
                <a:gridCol w="605589"/>
                <a:gridCol w="677914"/>
                <a:gridCol w="678993"/>
                <a:gridCol w="677914"/>
                <a:gridCol w="565648"/>
                <a:gridCol w="677914"/>
                <a:gridCol w="678993"/>
                <a:gridCol w="652007"/>
              </a:tblGrid>
              <a:tr h="776164">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5472">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2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200" dirty="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
        <p:nvSpPr>
          <p:cNvPr id="4" name="Up Arrow 3"/>
          <p:cNvSpPr/>
          <p:nvPr/>
        </p:nvSpPr>
        <p:spPr>
          <a:xfrm>
            <a:off x="8286776" y="3071810"/>
            <a:ext cx="71438"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357290" y="357166"/>
            <a:ext cx="7429552" cy="350865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بافت پاناما یا چهار خانه</a:t>
            </a:r>
            <a:endParaRPr kumimoji="0" lang="fa-IR" b="0"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این بافت از گسترش بافت تافته هم به طور افقی و هم به طور عمودی به دست می آید . بافت پاناما بر دو نوع است :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بافت پانامای منظم (مساوی)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بافت پانامای نا منظم( نا مساوی)</a:t>
            </a:r>
          </a:p>
          <a:p>
            <a:pPr marL="0" marR="0" lvl="0" indent="180975" algn="justLow" defTabSz="914400" rtl="1" eaLnBrk="0" fontAlgn="base" latinLnBrk="0" hangingPunct="0">
              <a:lnSpc>
                <a:spcPct val="150000"/>
              </a:lnSpc>
              <a:spcBef>
                <a:spcPct val="0"/>
              </a:spcBef>
              <a:spcAft>
                <a:spcPct val="0"/>
              </a:spcAft>
              <a:buClrTx/>
              <a:buSzTx/>
              <a:buFontTx/>
              <a:buNone/>
              <a:tabLst/>
            </a:pPr>
            <a:endParaRPr lang="fa-IR" dirty="0">
              <a:solidFill>
                <a:srgbClr val="000000"/>
              </a:solidFill>
              <a:latin typeface="Tahoma" pitchFamily="34" charset="0"/>
              <a:cs typeface="B Nazanin" pitchFamily="2" charset="-78"/>
            </a:endParaRPr>
          </a:p>
          <a:p>
            <a:r>
              <a:rPr lang="fa-IR" dirty="0"/>
              <a:t>مثال (پاناما):</a:t>
            </a:r>
            <a:endParaRPr lang="en-US" dirty="0"/>
          </a:p>
          <a:p>
            <a:r>
              <a:rPr lang="en-US" dirty="0"/>
              <a:t>P :4/2</a:t>
            </a: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graphicFrame>
        <p:nvGraphicFramePr>
          <p:cNvPr id="3" name="Table 2"/>
          <p:cNvGraphicFramePr>
            <a:graphicFrameLocks noGrp="1"/>
          </p:cNvGraphicFramePr>
          <p:nvPr/>
        </p:nvGraphicFramePr>
        <p:xfrm>
          <a:off x="2071672" y="2786059"/>
          <a:ext cx="2571766" cy="2359663"/>
        </p:xfrm>
        <a:graphic>
          <a:graphicData uri="http://schemas.openxmlformats.org/drawingml/2006/table">
            <a:tbl>
              <a:tblPr rtl="1"/>
              <a:tblGrid>
                <a:gridCol w="428127"/>
                <a:gridCol w="428878"/>
                <a:gridCol w="428878"/>
                <a:gridCol w="428127"/>
                <a:gridCol w="428878"/>
                <a:gridCol w="428878"/>
              </a:tblGrid>
              <a:tr h="371211">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864">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91">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418136">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81267">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86294">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dirty="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357290" y="500042"/>
            <a:ext cx="7500990" cy="267765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بافت سرژه(کج راه):</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در بافت سرژه وضع زیر ورو رفتن نخ های تار و پود طوری است که خطوط به طور برجسته و مورب در روی پارچه ایجاد می شود و نخ پود ازرو و زیر حد اقل دو و حد اکثر چهار نخ تار عبور می کند.</a:t>
            </a:r>
          </a:p>
          <a:p>
            <a:pPr marL="0" marR="0" lvl="0" indent="180975" algn="justLow" defTabSz="914400" rtl="1" eaLnBrk="0" fontAlgn="base" latinLnBrk="0" hangingPunct="0">
              <a:lnSpc>
                <a:spcPct val="150000"/>
              </a:lnSpc>
              <a:spcBef>
                <a:spcPct val="0"/>
              </a:spcBef>
              <a:spcAft>
                <a:spcPct val="0"/>
              </a:spcAft>
              <a:buClrTx/>
              <a:buSzTx/>
              <a:buFontTx/>
              <a:buNone/>
              <a:tabLst/>
            </a:pPr>
            <a:endParaRPr lang="fa-IR" dirty="0">
              <a:solidFill>
                <a:srgbClr val="000000"/>
              </a:solidFill>
              <a:latin typeface="Tahoma" pitchFamily="34" charset="0"/>
              <a:cs typeface="B Nazanin" pitchFamily="2" charset="-78"/>
            </a:endParaRPr>
          </a:p>
          <a:p>
            <a:r>
              <a:rPr lang="fa-IR" dirty="0" smtClean="0"/>
              <a:t>مثال(سرژه</a:t>
            </a:r>
            <a:r>
              <a:rPr lang="fa-IR" dirty="0"/>
              <a:t>):</a:t>
            </a:r>
            <a:endParaRPr lang="en-US" dirty="0"/>
          </a:p>
          <a:p>
            <a:r>
              <a:rPr lang="en-US" dirty="0"/>
              <a:t>S  :2 3/1 2</a:t>
            </a: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1643042" y="2428869"/>
          <a:ext cx="3429024" cy="2817118"/>
        </p:xfrm>
        <a:graphic>
          <a:graphicData uri="http://schemas.openxmlformats.org/drawingml/2006/table">
            <a:tbl>
              <a:tblPr rtl="1"/>
              <a:tblGrid>
                <a:gridCol w="431314"/>
                <a:gridCol w="431314"/>
                <a:gridCol w="431314"/>
                <a:gridCol w="430547"/>
                <a:gridCol w="431314"/>
                <a:gridCol w="431314"/>
                <a:gridCol w="431314"/>
                <a:gridCol w="410593"/>
              </a:tblGrid>
              <a:tr h="328723">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05">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159">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51353">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57308">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50502">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308">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59860">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fa-IR" sz="1400" dirty="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571604" y="285728"/>
            <a:ext cx="7286676" cy="30008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از مشتقات بافت سرژه عبارتند از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الف ) بافت گاباردین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ب ) بافت جناغی </a:t>
            </a:r>
          </a:p>
          <a:p>
            <a:pPr marL="0" marR="0" lvl="0" indent="180975" algn="justLow" defTabSz="914400" rtl="1" eaLnBrk="0" fontAlgn="base" latinLnBrk="0" hangingPunct="0">
              <a:lnSpc>
                <a:spcPct val="150000"/>
              </a:lnSpc>
              <a:spcBef>
                <a:spcPct val="0"/>
              </a:spcBef>
              <a:spcAft>
                <a:spcPct val="0"/>
              </a:spcAft>
              <a:buClrTx/>
              <a:buSzTx/>
              <a:buFontTx/>
              <a:buNone/>
              <a:tabLst/>
            </a:pPr>
            <a:endParaRPr lang="fa-IR" dirty="0">
              <a:solidFill>
                <a:srgbClr val="000000"/>
              </a:solidFill>
              <a:latin typeface="Tahoma" pitchFamily="34" charset="0"/>
              <a:cs typeface="B Nazanin" pitchFamily="2" charset="-78"/>
            </a:endParaRPr>
          </a:p>
          <a:p>
            <a:r>
              <a:rPr lang="fa-IR" dirty="0"/>
              <a:t> </a:t>
            </a:r>
            <a:endParaRPr lang="en-US" dirty="0"/>
          </a:p>
          <a:p>
            <a:r>
              <a:rPr lang="fa-IR" dirty="0">
                <a:cs typeface="B Nazanin" pitchFamily="2" charset="-78"/>
              </a:rPr>
              <a:t>مثال (گاباردین ) :</a:t>
            </a:r>
            <a:endParaRPr lang="en-US" dirty="0">
              <a:cs typeface="B Nazanin" pitchFamily="2" charset="-78"/>
            </a:endParaRPr>
          </a:p>
          <a:p>
            <a:r>
              <a:rPr lang="en-US" dirty="0"/>
              <a:t>G :3 2/2 1(2)</a:t>
            </a: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graphicFrame>
        <p:nvGraphicFramePr>
          <p:cNvPr id="3" name="Table 2"/>
          <p:cNvGraphicFramePr>
            <a:graphicFrameLocks noGrp="1"/>
          </p:cNvGraphicFramePr>
          <p:nvPr/>
        </p:nvGraphicFramePr>
        <p:xfrm>
          <a:off x="2571736" y="2643182"/>
          <a:ext cx="1857387" cy="3071832"/>
        </p:xfrm>
        <a:graphic>
          <a:graphicData uri="http://schemas.openxmlformats.org/drawingml/2006/table">
            <a:tbl>
              <a:tblPr rtl="1"/>
              <a:tblGrid>
                <a:gridCol w="468712"/>
                <a:gridCol w="468712"/>
                <a:gridCol w="468712"/>
                <a:gridCol w="451251"/>
              </a:tblGrid>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383979">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498850" algn="l"/>
                        </a:tabLst>
                      </a:pPr>
                      <a:endParaRPr lang="fa-IR" sz="130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just" rtl="1">
                        <a:lnSpc>
                          <a:spcPct val="115000"/>
                        </a:lnSpc>
                        <a:spcAft>
                          <a:spcPts val="0"/>
                        </a:spcAft>
                        <a:tabLst>
                          <a:tab pos="3498850" algn="l"/>
                        </a:tabLst>
                      </a:pPr>
                      <a:endParaRPr lang="fa-IR" sz="1300" dirty="0">
                        <a:solidFill>
                          <a:srgbClr val="000000"/>
                        </a:solidFill>
                        <a:latin typeface="Calibri"/>
                        <a:ea typeface="Times New Roman"/>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14549" y="928670"/>
          <a:ext cx="5357847" cy="2143144"/>
        </p:xfrm>
        <a:graphic>
          <a:graphicData uri="http://schemas.openxmlformats.org/drawingml/2006/table">
            <a:tbl>
              <a:tblPr rtl="1"/>
              <a:tblGrid>
                <a:gridCol w="356625"/>
                <a:gridCol w="356625"/>
                <a:gridCol w="356625"/>
                <a:gridCol w="357331"/>
                <a:gridCol w="357331"/>
                <a:gridCol w="357331"/>
                <a:gridCol w="357331"/>
                <a:gridCol w="357331"/>
                <a:gridCol w="357331"/>
                <a:gridCol w="357331"/>
                <a:gridCol w="357331"/>
                <a:gridCol w="357331"/>
                <a:gridCol w="357331"/>
                <a:gridCol w="357331"/>
                <a:gridCol w="357331"/>
              </a:tblGrid>
              <a:tr h="267893">
                <a:tc>
                  <a:txBody>
                    <a:bodyPr/>
                    <a:lstStyle/>
                    <a:p>
                      <a:pPr indent="180340" algn="just" rtl="1">
                        <a:lnSpc>
                          <a:spcPct val="115000"/>
                        </a:lnSpc>
                        <a:spcAft>
                          <a:spcPts val="0"/>
                        </a:spcAft>
                      </a:pPr>
                      <a:endParaRPr lang="fa-IR" sz="1100" dirty="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893">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67893">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67893">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893">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dirty="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893">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67893">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67893">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dirty="0">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
        <p:nvSpPr>
          <p:cNvPr id="33793" name="Rectangle 1"/>
          <p:cNvSpPr>
            <a:spLocks noChangeArrowheads="1"/>
          </p:cNvSpPr>
          <p:nvPr/>
        </p:nvSpPr>
        <p:spPr bwMode="auto">
          <a:xfrm>
            <a:off x="571472" y="285728"/>
            <a:ext cx="828677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مثال1 (سرژه جناغی) :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S :3 2/2 1(z s )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3794" name="Rectangle 2"/>
          <p:cNvSpPr>
            <a:spLocks noChangeArrowheads="1"/>
          </p:cNvSpPr>
          <p:nvPr/>
        </p:nvSpPr>
        <p:spPr bwMode="auto">
          <a:xfrm>
            <a:off x="214282" y="3214686"/>
            <a:ext cx="878684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مثال 2 (سرژه جناغی):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S :2 3/12(</a:t>
            </a:r>
            <a:r>
              <a:rPr kumimoji="0" lang="en-US" b="0" i="0" u="none" strike="noStrike" cap="none" normalizeH="0" baseline="0" dirty="0" err="1" smtClean="0">
                <a:ln>
                  <a:noFill/>
                </a:ln>
                <a:solidFill>
                  <a:schemeClr val="tx1"/>
                </a:solidFill>
                <a:effectLst/>
                <a:latin typeface="Times New Roman" pitchFamily="18" charset="0"/>
                <a:ea typeface="Calibri" pitchFamily="34" charset="0"/>
                <a:cs typeface="B Nazanin" pitchFamily="2" charset="-78"/>
              </a:rPr>
              <a:t>sz</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graphicFrame>
        <p:nvGraphicFramePr>
          <p:cNvPr id="5" name="Table 4"/>
          <p:cNvGraphicFramePr>
            <a:graphicFrameLocks noGrp="1"/>
          </p:cNvGraphicFramePr>
          <p:nvPr/>
        </p:nvGraphicFramePr>
        <p:xfrm>
          <a:off x="2143105" y="3857626"/>
          <a:ext cx="5429292" cy="2286016"/>
        </p:xfrm>
        <a:graphic>
          <a:graphicData uri="http://schemas.openxmlformats.org/drawingml/2006/table">
            <a:tbl>
              <a:tblPr rtl="1"/>
              <a:tblGrid>
                <a:gridCol w="361380"/>
                <a:gridCol w="361380"/>
                <a:gridCol w="361380"/>
                <a:gridCol w="362096"/>
                <a:gridCol w="362096"/>
                <a:gridCol w="362096"/>
                <a:gridCol w="362096"/>
                <a:gridCol w="362096"/>
                <a:gridCol w="362096"/>
                <a:gridCol w="362096"/>
                <a:gridCol w="362096"/>
                <a:gridCol w="362096"/>
                <a:gridCol w="362096"/>
                <a:gridCol w="362096"/>
                <a:gridCol w="362096"/>
              </a:tblGrid>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85752">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rtl="1">
                        <a:lnSpc>
                          <a:spcPct val="115000"/>
                        </a:lnSpc>
                        <a:spcAft>
                          <a:spcPts val="0"/>
                        </a:spcAft>
                      </a:pPr>
                      <a:endParaRPr lang="fa-IR" sz="110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indent="180340" algn="just" rtl="1">
                        <a:lnSpc>
                          <a:spcPct val="115000"/>
                        </a:lnSpc>
                        <a:spcAft>
                          <a:spcPts val="0"/>
                        </a:spcAft>
                      </a:pPr>
                      <a:endParaRPr lang="fa-IR" sz="1100" dirty="0">
                        <a:solidFill>
                          <a:srgbClr val="000000"/>
                        </a:solidFill>
                        <a:latin typeface="Tahoma"/>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TotalTime>
  <Words>3012</Words>
  <Application>Microsoft Office PowerPoint</Application>
  <PresentationFormat>On-screen Show (4:3)</PresentationFormat>
  <Paragraphs>140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dc:creator>
  <cp:lastModifiedBy>mah</cp:lastModifiedBy>
  <cp:revision>6</cp:revision>
  <dcterms:created xsi:type="dcterms:W3CDTF">2020-03-06T12:51:14Z</dcterms:created>
  <dcterms:modified xsi:type="dcterms:W3CDTF">2020-03-06T13:43:40Z</dcterms:modified>
</cp:coreProperties>
</file>