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8" r:id="rId1"/>
  </p:sldMasterIdLst>
  <p:notesMasterIdLst>
    <p:notesMasterId r:id="rId17"/>
  </p:notesMasterIdLst>
  <p:sldIdLst>
    <p:sldId id="343" r:id="rId2"/>
    <p:sldId id="325" r:id="rId3"/>
    <p:sldId id="326" r:id="rId4"/>
    <p:sldId id="328" r:id="rId5"/>
    <p:sldId id="324" r:id="rId6"/>
    <p:sldId id="344" r:id="rId7"/>
    <p:sldId id="329" r:id="rId8"/>
    <p:sldId id="330" r:id="rId9"/>
    <p:sldId id="331" r:id="rId10"/>
    <p:sldId id="333" r:id="rId11"/>
    <p:sldId id="347" r:id="rId12"/>
    <p:sldId id="345" r:id="rId13"/>
    <p:sldId id="346" r:id="rId14"/>
    <p:sldId id="339" r:id="rId15"/>
    <p:sldId id="34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1833" autoAdjust="0"/>
  </p:normalViewPr>
  <p:slideViewPr>
    <p:cSldViewPr snapToGrid="0">
      <p:cViewPr varScale="1">
        <p:scale>
          <a:sx n="68" d="100"/>
          <a:sy n="68" d="100"/>
        </p:scale>
        <p:origin x="8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62545-5290-455D-B016-DD65203B7E4B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152A-6BFB-484F-B6C0-7D93C03E6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8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F152A-6BFB-484F-B6C0-7D93C03E63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2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6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4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33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68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34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9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37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16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9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3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67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5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8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7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29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00D869B-1AB4-4929-AA44-EE0BA2E0032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E0A9DE-FCCD-44A5-93A4-A929769B6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2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  <p:sldLayoutId id="2147484162" r:id="rId14"/>
    <p:sldLayoutId id="2147484163" r:id="rId15"/>
    <p:sldLayoutId id="2147484164" r:id="rId16"/>
    <p:sldLayoutId id="21474841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g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4476750"/>
            <a:ext cx="428625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" y="0"/>
            <a:ext cx="819273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412405" y="358746"/>
            <a:ext cx="8574622" cy="175702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dirty="0" smtClean="0">
                <a:solidFill>
                  <a:schemeClr val="accent1"/>
                </a:solidFill>
              </a:rPr>
              <a:t>جلسه دوم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867076" y="2734733"/>
            <a:ext cx="6987645" cy="1388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a-IR" sz="4000" dirty="0" smtClean="0">
                <a:solidFill>
                  <a:schemeClr val="tx2"/>
                </a:solidFill>
              </a:rPr>
              <a:t>انقباض </a:t>
            </a:r>
            <a:r>
              <a:rPr lang="fa-IR" sz="4000" dirty="0" smtClean="0">
                <a:solidFill>
                  <a:schemeClr val="tx2"/>
                </a:solidFill>
              </a:rPr>
              <a:t>عضله</a:t>
            </a:r>
            <a:endParaRPr lang="en-US" sz="4000" dirty="0" smtClean="0">
              <a:solidFill>
                <a:schemeClr val="tx2"/>
              </a:solidFill>
            </a:endParaRPr>
          </a:p>
          <a:p>
            <a:r>
              <a:rPr lang="fa-IR" sz="2000" dirty="0" smtClean="0">
                <a:solidFill>
                  <a:schemeClr val="tx2"/>
                </a:solidFill>
              </a:rPr>
              <a:t>استاد: خانم الهام خانی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1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10784" y="159327"/>
            <a:ext cx="10018713" cy="1752599"/>
          </a:xfrm>
        </p:spPr>
        <p:txBody>
          <a:bodyPr>
            <a:normAutofit/>
          </a:bodyPr>
          <a:lstStyle/>
          <a:p>
            <a:pPr algn="r" eaLnBrk="1" hangingPunct="1"/>
            <a:r>
              <a:rPr lang="fa-IR" altLang="en-US" dirty="0" smtClean="0">
                <a:solidFill>
                  <a:schemeClr val="accent1"/>
                </a:solidFill>
              </a:rPr>
              <a:t>انواع تارهای عضلانی:</a:t>
            </a:r>
            <a:br>
              <a:rPr lang="fa-IR" altLang="en-US" dirty="0" smtClean="0">
                <a:solidFill>
                  <a:schemeClr val="accent1"/>
                </a:solidFill>
              </a:rPr>
            </a:br>
            <a:r>
              <a:rPr lang="fa-IR" altLang="en-US" dirty="0" smtClean="0">
                <a:solidFill>
                  <a:schemeClr val="accent1"/>
                </a:solidFill>
              </a:rPr>
              <a:t>تارهای </a:t>
            </a:r>
            <a:r>
              <a:rPr lang="fa-IR" altLang="en-US" dirty="0">
                <a:solidFill>
                  <a:schemeClr val="accent1"/>
                </a:solidFill>
              </a:rPr>
              <a:t>تند و كند انقباض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6372665" y="2417897"/>
            <a:ext cx="5656832" cy="3640348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یک عضله اسکلتی شامل تارهایی است که دارای سرعت کوتاه شدن و قدرت متفاوتی می باشند:</a:t>
            </a:r>
          </a:p>
          <a:p>
            <a:pPr algn="r" rtl="1" eaLnBrk="1" hangingPunct="1">
              <a:defRPr/>
            </a:pP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کند تنش توع </a:t>
            </a:r>
            <a:r>
              <a:rPr lang="en-US" altLang="en-US" sz="2000" b="1" dirty="0" smtClean="0">
                <a:solidFill>
                  <a:schemeClr val="tx2"/>
                </a:solidFill>
                <a:effectLst/>
              </a:rPr>
              <a:t>I</a:t>
            </a:r>
            <a:r>
              <a:rPr lang="fa-IR" altLang="en-US" sz="2000" b="1" dirty="0" smtClean="0">
                <a:solidFill>
                  <a:schemeClr val="tx2"/>
                </a:solidFill>
              </a:rPr>
              <a:t>: </a:t>
            </a:r>
            <a:r>
              <a:rPr lang="fa-IR" altLang="en-US" sz="2000" dirty="0" smtClean="0">
                <a:solidFill>
                  <a:schemeClr val="tx2"/>
                </a:solidFill>
              </a:rPr>
              <a:t>در ۱۱۰ میلی ثاینه به اوج تنش می رسند</a:t>
            </a:r>
            <a:endParaRPr lang="fa-IR" altLang="en-US" sz="2000" dirty="0" smtClean="0">
              <a:solidFill>
                <a:schemeClr val="tx2"/>
              </a:solidFill>
              <a:effectLst/>
            </a:endParaRPr>
          </a:p>
          <a:p>
            <a:pPr algn="r" rtl="1">
              <a:defRPr/>
            </a:pPr>
            <a:r>
              <a:rPr lang="fa-IR" altLang="en-US" sz="2000" b="1" dirty="0" smtClean="0">
                <a:solidFill>
                  <a:schemeClr val="tx2"/>
                </a:solidFill>
              </a:rPr>
              <a:t>تند تنش یا نوع </a:t>
            </a:r>
            <a:r>
              <a:rPr lang="en-US" altLang="en-US" sz="2000" dirty="0" smtClean="0">
                <a:solidFill>
                  <a:schemeClr val="tx2"/>
                </a:solidFill>
              </a:rPr>
              <a:t>II</a:t>
            </a:r>
            <a:r>
              <a:rPr lang="fa-IR" altLang="en-US" sz="2000" dirty="0" smtClean="0">
                <a:solidFill>
                  <a:schemeClr val="tx2"/>
                </a:solidFill>
              </a:rPr>
              <a:t>: در۵۰ </a:t>
            </a:r>
            <a:r>
              <a:rPr lang="fa-IR" altLang="en-US" sz="2000" dirty="0">
                <a:solidFill>
                  <a:schemeClr val="tx2"/>
                </a:solidFill>
              </a:rPr>
              <a:t>میلی ثاینه به اوج تنش می </a:t>
            </a:r>
            <a:r>
              <a:rPr lang="fa-IR" altLang="en-US" sz="2000" dirty="0" smtClean="0">
                <a:solidFill>
                  <a:schemeClr val="tx2"/>
                </a:solidFill>
              </a:rPr>
              <a:t>رسند و به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IIa</a:t>
            </a:r>
            <a:r>
              <a:rPr lang="fa-IR" altLang="en-US" sz="2000" dirty="0" smtClean="0">
                <a:solidFill>
                  <a:schemeClr val="tx2"/>
                </a:solidFill>
              </a:rPr>
              <a:t> و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IIx</a:t>
            </a:r>
            <a:r>
              <a:rPr lang="fa-IR" altLang="en-US" sz="2000" dirty="0" smtClean="0">
                <a:solidFill>
                  <a:schemeClr val="tx2"/>
                </a:solidFill>
              </a:rPr>
              <a:t> و</a:t>
            </a:r>
            <a:r>
              <a:rPr lang="en-US" altLang="en-US" sz="2000" dirty="0">
                <a:solidFill>
                  <a:schemeClr val="tx2"/>
                </a:solidFill>
              </a:rPr>
              <a:t> </a:t>
            </a:r>
            <a:r>
              <a:rPr lang="fa-IR" altLang="en-US" sz="2000" dirty="0" smtClean="0">
                <a:solidFill>
                  <a:schemeClr val="tx2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</a:rPr>
              <a:t>IIc</a:t>
            </a:r>
            <a:r>
              <a:rPr lang="fa-IR" altLang="en-US" sz="2000" dirty="0" smtClean="0">
                <a:solidFill>
                  <a:schemeClr val="tx2"/>
                </a:solidFill>
              </a:rPr>
              <a:t> تقسیم می شوند.</a:t>
            </a:r>
          </a:p>
          <a:p>
            <a:pPr marL="0" indent="0" algn="r" rtl="1">
              <a:buNone/>
              <a:defRPr/>
            </a:pPr>
            <a:r>
              <a:rPr lang="fa-IR" altLang="en-US" sz="2000" dirty="0" smtClean="0">
                <a:solidFill>
                  <a:schemeClr val="tx2"/>
                </a:solidFill>
              </a:rPr>
              <a:t> </a:t>
            </a:r>
            <a:endParaRPr lang="fa-IR" altLang="en-US" sz="2000" dirty="0">
              <a:solidFill>
                <a:schemeClr val="tx2"/>
              </a:solidFill>
            </a:endParaRPr>
          </a:p>
          <a:p>
            <a:pPr algn="r" rtl="1" eaLnBrk="1" hangingPunct="1">
              <a:defRPr/>
            </a:pPr>
            <a:endParaRPr lang="en-US" altLang="en-US" sz="2000" dirty="0" smtClean="0">
              <a:solidFill>
                <a:schemeClr val="tx2"/>
              </a:solidFill>
            </a:endParaRPr>
          </a:p>
          <a:p>
            <a:pPr algn="r" rtl="1" eaLnBrk="1" hangingPunct="1">
              <a:defRPr/>
            </a:pPr>
            <a:endParaRPr lang="en-US" altLang="en-US" sz="2000" dirty="0">
              <a:solidFill>
                <a:schemeClr val="tx2"/>
              </a:solidFill>
              <a:effectLst/>
            </a:endParaRPr>
          </a:p>
          <a:p>
            <a:pPr algn="r" rtl="1" eaLnBrk="1" hangingPunct="1">
              <a:defRPr/>
            </a:pPr>
            <a:endParaRPr lang="en-US" altLang="en-US" sz="2000" dirty="0">
              <a:solidFill>
                <a:schemeClr val="tx2"/>
              </a:solidFill>
            </a:endParaRPr>
          </a:p>
        </p:txBody>
      </p:sp>
      <p:pic>
        <p:nvPicPr>
          <p:cNvPr id="26628" name="Picture 4" descr="oxidfi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38" y="140347"/>
            <a:ext cx="4608512" cy="387985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058245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8827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6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88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99" y="43171"/>
            <a:ext cx="10706594" cy="6786693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29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8416" y="0"/>
            <a:ext cx="4553584" cy="1752599"/>
          </a:xfrm>
        </p:spPr>
        <p:txBody>
          <a:bodyPr/>
          <a:lstStyle/>
          <a:p>
            <a:r>
              <a:rPr lang="fa-IR" dirty="0" smtClean="0">
                <a:solidFill>
                  <a:schemeClr val="accent1"/>
                </a:solidFill>
              </a:rPr>
              <a:t>فراخوانی تار عضلانی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8416" y="2238373"/>
            <a:ext cx="4414945" cy="4038601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 smtClean="0"/>
              <a:t>واحد حرکتی با انتقال پتانسیل عمل باعث تحریک تمام تارهای عضلانی در آن واحد حرکتی می شود</a:t>
            </a:r>
          </a:p>
          <a:p>
            <a:pPr algn="r" rtl="1"/>
            <a:r>
              <a:rPr lang="fa-IR" dirty="0" smtClean="0"/>
              <a:t>فعال کردن واحد حرکتی بیشتر: تولید نیروی بیشتر</a:t>
            </a:r>
          </a:p>
          <a:p>
            <a:pPr algn="r" rtl="1"/>
            <a:r>
              <a:rPr lang="fa-IR" dirty="0" smtClean="0"/>
              <a:t>انقباض عضله: شامل فراخوانی تارهای نوع</a:t>
            </a:r>
            <a:r>
              <a:rPr lang="en-US" dirty="0"/>
              <a:t> </a:t>
            </a:r>
            <a:r>
              <a:rPr lang="fa-IR" dirty="0" smtClean="0"/>
              <a:t> </a:t>
            </a:r>
            <a:r>
              <a:rPr lang="en-US" dirty="0" smtClean="0"/>
              <a:t>I</a:t>
            </a:r>
            <a:r>
              <a:rPr lang="fa-IR" dirty="0" smtClean="0"/>
              <a:t> و سپس نوع </a:t>
            </a:r>
            <a:r>
              <a:rPr lang="en-US" dirty="0" smtClean="0"/>
              <a:t>II</a:t>
            </a:r>
            <a:r>
              <a:rPr lang="fa-IR" dirty="0" smtClean="0"/>
              <a:t> می باشد و بستگی به شدت فعالیت دارد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64" y="0"/>
            <a:ext cx="2466975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00" y="-4830"/>
            <a:ext cx="5551003" cy="6793425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6" name="Pentagon 5"/>
          <p:cNvSpPr/>
          <p:nvPr/>
        </p:nvSpPr>
        <p:spPr>
          <a:xfrm rot="5400000">
            <a:off x="6189472" y="520506"/>
            <a:ext cx="1006543" cy="484632"/>
          </a:xfrm>
          <a:prstGeom prst="homePlat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/>
        </p:nvSpPr>
        <p:spPr>
          <a:xfrm rot="5400000">
            <a:off x="6300720" y="4745655"/>
            <a:ext cx="1137852" cy="681267"/>
          </a:xfrm>
          <a:prstGeom prst="homePlat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/>
        </p:nvSpPr>
        <p:spPr>
          <a:xfrm rot="5400000">
            <a:off x="6257154" y="2550158"/>
            <a:ext cx="1006544" cy="578574"/>
          </a:xfrm>
          <a:prstGeom prst="homePlat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69477" y="735623"/>
            <a:ext cx="914400" cy="14067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69476" y="4178106"/>
            <a:ext cx="2954215" cy="227896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69476" y="2345613"/>
            <a:ext cx="1620129" cy="162927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38416" y="2230328"/>
            <a:ext cx="4414945" cy="4038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dirty="0" smtClean="0"/>
              <a:t>واحد حرکتی با انتقال پتانسیل عمل باعث تحریک تمام تارهای عضلانی در آن واحد حرکتی می شود</a:t>
            </a:r>
          </a:p>
          <a:p>
            <a:pPr algn="r" rtl="1"/>
            <a:r>
              <a:rPr lang="fa-IR" dirty="0" smtClean="0"/>
              <a:t>فعال کردن واحد حرکتی بیشتر: تولید نیروی بیشتر</a:t>
            </a:r>
          </a:p>
          <a:p>
            <a:pPr algn="r" rtl="1"/>
            <a:r>
              <a:rPr lang="fa-IR" dirty="0" smtClean="0"/>
              <a:t>انقباض عضله: شامل فراخوانی تارهای نوع</a:t>
            </a:r>
            <a:r>
              <a:rPr lang="en-US" dirty="0" smtClean="0"/>
              <a:t> </a:t>
            </a:r>
            <a:r>
              <a:rPr lang="fa-IR" dirty="0" smtClean="0"/>
              <a:t> </a:t>
            </a:r>
            <a:r>
              <a:rPr lang="en-US" dirty="0" smtClean="0"/>
              <a:t>I</a:t>
            </a:r>
            <a:r>
              <a:rPr lang="fa-IR" dirty="0" smtClean="0"/>
              <a:t> و سپس نوع </a:t>
            </a:r>
            <a:r>
              <a:rPr lang="en-US" dirty="0" smtClean="0"/>
              <a:t>II</a:t>
            </a:r>
            <a:r>
              <a:rPr lang="fa-IR" dirty="0" smtClean="0"/>
              <a:t> می باشد و بستگی به شدت فعالیت دارد</a:t>
            </a:r>
            <a:endParaRPr lang="en-US" dirty="0"/>
          </a:p>
        </p:txBody>
      </p:sp>
      <p:sp>
        <p:nvSpPr>
          <p:cNvPr id="13" name="Pentagon 12"/>
          <p:cNvSpPr/>
          <p:nvPr/>
        </p:nvSpPr>
        <p:spPr>
          <a:xfrm rot="5400000">
            <a:off x="6189472" y="512461"/>
            <a:ext cx="1006543" cy="484632"/>
          </a:xfrm>
          <a:prstGeom prst="homePlat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/>
          <p:cNvSpPr/>
          <p:nvPr/>
        </p:nvSpPr>
        <p:spPr>
          <a:xfrm rot="5400000">
            <a:off x="6300720" y="4737610"/>
            <a:ext cx="1137852" cy="681267"/>
          </a:xfrm>
          <a:prstGeom prst="homePlat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/>
          <p:cNvSpPr/>
          <p:nvPr/>
        </p:nvSpPr>
        <p:spPr>
          <a:xfrm rot="5400000">
            <a:off x="6257154" y="2542113"/>
            <a:ext cx="1006544" cy="578574"/>
          </a:xfrm>
          <a:prstGeom prst="homePlat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969477" y="727578"/>
            <a:ext cx="914400" cy="14067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969476" y="2337568"/>
            <a:ext cx="1620129" cy="162927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538.72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55" y="6276974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3040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98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287" y="123092"/>
            <a:ext cx="10018713" cy="1752599"/>
          </a:xfrm>
        </p:spPr>
        <p:txBody>
          <a:bodyPr/>
          <a:lstStyle/>
          <a:p>
            <a:r>
              <a:rPr lang="fa-IR" dirty="0" smtClean="0">
                <a:solidFill>
                  <a:schemeClr val="accent1"/>
                </a:solidFill>
              </a:rPr>
              <a:t>فراخوانی ترتیبی تارهای عضلانی و اصل اندازه</a:t>
            </a:r>
            <a:br>
              <a:rPr lang="fa-IR" dirty="0" smtClean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92703"/>
            <a:ext cx="10018713" cy="4398498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/>
              <a:t>واحدهای حرکتی بر اساس ترتیب فراخوانی یکنواختی عمل می کنند که اصل فراخوانی ترتیبی خوانده می شود</a:t>
            </a:r>
          </a:p>
          <a:p>
            <a:pPr algn="r" rtl="1"/>
            <a:r>
              <a:rPr lang="fa-IR" dirty="0" smtClean="0"/>
              <a:t>برای انقباض ظریف که نیروی کم تری لازم است، واحد های حرکتی ابتدایی فراخوانده شده و اگر نیاز به تولید نیروی بیش تری باشد، واحدهای بیشتر بعدی به ترتیب فراخواند می شود.</a:t>
            </a:r>
          </a:p>
          <a:p>
            <a:pPr algn="r" rtl="1"/>
            <a:r>
              <a:rPr lang="fa-IR" b="1" dirty="0" smtClean="0"/>
              <a:t>اصل اندازه</a:t>
            </a:r>
            <a:r>
              <a:rPr lang="fa-IR" dirty="0" smtClean="0"/>
              <a:t>: فراخوانی واحد حرکتی به طور مستقیم با اندازه نورون حرکتی ارتباط دارد</a:t>
            </a:r>
          </a:p>
          <a:p>
            <a:pPr algn="r" rtl="1"/>
            <a:r>
              <a:rPr lang="fa-IR" dirty="0" smtClean="0"/>
              <a:t>واحد حرکتی که نورون کوچک تری دارد ابتدا فراخوانده</a:t>
            </a:r>
            <a:r>
              <a:rPr lang="en-US" dirty="0" smtClean="0"/>
              <a:t> </a:t>
            </a:r>
            <a:r>
              <a:rPr lang="fa-IR" dirty="0" smtClean="0"/>
              <a:t>می شود</a:t>
            </a:r>
          </a:p>
          <a:p>
            <a:pPr marL="0" indent="0" algn="l">
              <a:buNone/>
            </a:pPr>
            <a:r>
              <a:rPr lang="en-US" sz="4300" dirty="0" smtClean="0"/>
              <a:t>I           </a:t>
            </a:r>
            <a:r>
              <a:rPr lang="en-US" sz="4300" dirty="0" err="1" smtClean="0"/>
              <a:t>IIa</a:t>
            </a:r>
            <a:r>
              <a:rPr lang="en-US" sz="4300" dirty="0" smtClean="0"/>
              <a:t>            </a:t>
            </a:r>
            <a:r>
              <a:rPr lang="en-US" sz="4300" dirty="0" err="1" smtClean="0"/>
              <a:t>IIx</a:t>
            </a:r>
            <a:r>
              <a:rPr lang="en-US" sz="4300" dirty="0" smtClean="0"/>
              <a:t>       </a:t>
            </a:r>
            <a:r>
              <a:rPr lang="fa-IR" sz="4300" dirty="0" smtClean="0"/>
              <a:t>      </a:t>
            </a:r>
            <a:endParaRPr lang="en-US" sz="4300" dirty="0"/>
          </a:p>
        </p:txBody>
      </p:sp>
      <p:sp>
        <p:nvSpPr>
          <p:cNvPr id="4" name="Right Arrow 3"/>
          <p:cNvSpPr/>
          <p:nvPr/>
        </p:nvSpPr>
        <p:spPr>
          <a:xfrm>
            <a:off x="1846855" y="5205046"/>
            <a:ext cx="978408" cy="484632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627120" y="5205046"/>
            <a:ext cx="978408" cy="484632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24638" y="270163"/>
            <a:ext cx="10018713" cy="1752599"/>
          </a:xfrm>
        </p:spPr>
        <p:txBody>
          <a:bodyPr/>
          <a:lstStyle/>
          <a:p>
            <a:pPr algn="r" eaLnBrk="1" hangingPunct="1"/>
            <a:r>
              <a:rPr lang="fa-IR" altLang="en-US" dirty="0" smtClean="0">
                <a:solidFill>
                  <a:schemeClr val="accent1"/>
                </a:solidFill>
                <a:effectLst/>
              </a:rPr>
              <a:t>تفاوت تارها در ورزش های مختلف </a:t>
            </a:r>
            <a:endParaRPr lang="en-US" altLang="en-US" dirty="0" smtClean="0">
              <a:solidFill>
                <a:schemeClr val="accent1"/>
              </a:solidFill>
              <a:effectLst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3258959" y="1805564"/>
            <a:ext cx="8642350" cy="4525963"/>
          </a:xfrm>
        </p:spPr>
        <p:txBody>
          <a:bodyPr/>
          <a:lstStyle/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توزیع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نوع تار با توجه به فعالیت خاص متفاوت می 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باشد</a:t>
            </a:r>
          </a:p>
          <a:p>
            <a:pPr marL="0" indent="0" algn="r" rtl="1" eaLnBrk="1" hangingPunct="1">
              <a:lnSpc>
                <a:spcPct val="80000"/>
              </a:lnSpc>
              <a:buNone/>
            </a:pPr>
            <a:endParaRPr lang="fa-IR" altLang="en-US" sz="2000" b="1" dirty="0">
              <a:solidFill>
                <a:schemeClr val="tx2"/>
              </a:solidFill>
              <a:effectLst/>
            </a:endParaRP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دوندگان استقامت و اسکی بازان صحرایی بالاترین تعداد نسبی تارهای کند 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انقباض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را دارا 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هستند. (در عضلات دوقلوی ساق پای قهرمانان دو ماراتون ۹۳-۹۹٪ تاهای نوع 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I</a:t>
            </a:r>
            <a:r>
              <a:rPr lang="fa-IR" altLang="en-US" sz="2000" b="1" dirty="0" smtClean="0">
                <a:solidFill>
                  <a:schemeClr val="tx2"/>
                </a:solidFill>
              </a:rPr>
              <a:t> وجود دارد)</a:t>
            </a:r>
          </a:p>
          <a:p>
            <a:pPr marL="0" indent="0" algn="r" rtl="1" eaLnBrk="1" hangingPunct="1">
              <a:lnSpc>
                <a:spcPct val="80000"/>
              </a:lnSpc>
              <a:buNone/>
            </a:pPr>
            <a:endParaRPr lang="fa-IR" altLang="en-US" sz="2000" b="1" dirty="0">
              <a:solidFill>
                <a:schemeClr val="tx2"/>
              </a:solidFill>
              <a:effectLst/>
            </a:endParaRP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وزنه برداران و دوندگان سرعت دارای تارهای تند انقباض بیشتر ، گلیکوژن زیادتر و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VO2max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کمتری می باشند </a:t>
            </a:r>
          </a:p>
        </p:txBody>
      </p:sp>
    </p:spTree>
    <p:extLst>
      <p:ext uri="{BB962C8B-B14F-4D97-AF65-F5344CB8AC3E}">
        <p14:creationId xmlns:p14="http://schemas.microsoft.com/office/powerpoint/2010/main" val="255643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740749" y="297626"/>
            <a:ext cx="6118997" cy="1080938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fa-IR" altLang="en-US" dirty="0" smtClean="0">
                <a:solidFill>
                  <a:schemeClr val="accent1"/>
                </a:solidFill>
                <a:effectLst/>
              </a:rPr>
              <a:t>انواع متفاوت انقباض عضلانی</a:t>
            </a:r>
            <a:endParaRPr lang="en-US" altLang="en-US" dirty="0" smtClean="0">
              <a:solidFill>
                <a:schemeClr val="accent1"/>
              </a:solidFill>
              <a:effectLst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3554011" y="2071038"/>
            <a:ext cx="8507412" cy="4525962"/>
          </a:xfrm>
        </p:spPr>
        <p:txBody>
          <a:bodyPr>
            <a:normAutofit/>
          </a:bodyPr>
          <a:lstStyle/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کانستریک (درونگرا)</a:t>
            </a:r>
            <a:endParaRPr lang="fa-IR" altLang="en-US" sz="2000" b="1" dirty="0">
              <a:solidFill>
                <a:schemeClr val="tx2"/>
              </a:solidFill>
            </a:endParaRP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نوعی </a:t>
            </a:r>
            <a:r>
              <a:rPr lang="fa-IR" altLang="en-US" sz="2000" dirty="0">
                <a:solidFill>
                  <a:schemeClr val="tx2"/>
                </a:solidFill>
                <a:effectLst/>
              </a:rPr>
              <a:t>از انقباض </a:t>
            </a:r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پویا است، زمانی </a:t>
            </a:r>
            <a:r>
              <a:rPr lang="fa-IR" altLang="en-US" sz="2000" dirty="0">
                <a:solidFill>
                  <a:schemeClr val="tx2"/>
                </a:solidFill>
                <a:effectLst/>
              </a:rPr>
              <a:t>که عضله کوتاه می شود و بر مقاومت غلبه </a:t>
            </a:r>
            <a:endParaRPr lang="fa-IR" altLang="en-US" sz="2000" dirty="0" smtClean="0">
              <a:solidFill>
                <a:schemeClr val="tx2"/>
              </a:solidFill>
              <a:effectLst/>
            </a:endParaRP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می کند. مانند بلند کردن جسم سنگین توسط عضله دوسر بازویی</a:t>
            </a:r>
          </a:p>
          <a:p>
            <a:pPr algn="r" rtl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اکستنریک (برونگرا)</a:t>
            </a:r>
          </a:p>
          <a:p>
            <a:pPr algn="r" rtl="1">
              <a:lnSpc>
                <a:spcPct val="80000"/>
              </a:lnSpc>
              <a:buNone/>
              <a:defRPr/>
            </a:pPr>
            <a:r>
              <a:rPr lang="fa-IR" altLang="en-US" sz="2000" dirty="0">
                <a:solidFill>
                  <a:schemeClr val="tx2"/>
                </a:solidFill>
              </a:rPr>
              <a:t>نوعی از انقباض پویا </a:t>
            </a:r>
            <a:r>
              <a:rPr lang="fa-IR" altLang="en-US" sz="2000" dirty="0" smtClean="0">
                <a:solidFill>
                  <a:schemeClr val="tx2"/>
                </a:solidFill>
              </a:rPr>
              <a:t>است، </a:t>
            </a:r>
            <a:r>
              <a:rPr lang="fa-IR" altLang="en-US" sz="2000" dirty="0">
                <a:solidFill>
                  <a:schemeClr val="tx2"/>
                </a:solidFill>
              </a:rPr>
              <a:t>عضله </a:t>
            </a:r>
            <a:r>
              <a:rPr lang="fa-IR" altLang="en-US" sz="2000" dirty="0">
                <a:solidFill>
                  <a:schemeClr val="tx2"/>
                </a:solidFill>
                <a:effectLst/>
              </a:rPr>
              <a:t>در حالی که طویل می شود نیرو تولید می کند </a:t>
            </a:r>
            <a:endParaRPr lang="fa-IR" altLang="en-US" sz="2000" dirty="0" smtClean="0">
              <a:solidFill>
                <a:schemeClr val="tx2"/>
              </a:solidFill>
              <a:effectLst/>
            </a:endParaRPr>
          </a:p>
          <a:p>
            <a:pPr algn="r" rtl="1">
              <a:lnSpc>
                <a:spcPct val="80000"/>
              </a:lnSpc>
              <a:buNone/>
              <a:defRPr/>
            </a:pPr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در </a:t>
            </a:r>
            <a:r>
              <a:rPr lang="fa-IR" altLang="en-US" sz="2000" dirty="0">
                <a:solidFill>
                  <a:schemeClr val="tx2"/>
                </a:solidFill>
                <a:effectLst/>
              </a:rPr>
              <a:t>این حالت مقاومت، بیشتر از نیروی عضلانی است و می تواند باعث خستگی </a:t>
            </a:r>
            <a:endParaRPr lang="fa-IR" altLang="en-US" sz="2000" dirty="0" smtClean="0">
              <a:solidFill>
                <a:schemeClr val="tx2"/>
              </a:solidFill>
              <a:effectLst/>
            </a:endParaRPr>
          </a:p>
          <a:p>
            <a:pPr algn="r" rtl="1">
              <a:lnSpc>
                <a:spcPct val="80000"/>
              </a:lnSpc>
              <a:buNone/>
              <a:defRPr/>
            </a:pPr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بیشتر </a:t>
            </a:r>
            <a:r>
              <a:rPr lang="fa-IR" altLang="en-US" sz="2000" dirty="0">
                <a:solidFill>
                  <a:schemeClr val="tx2"/>
                </a:solidFill>
                <a:effectLst/>
              </a:rPr>
              <a:t>عضله </a:t>
            </a:r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شود. </a:t>
            </a:r>
            <a:r>
              <a:rPr lang="fa-IR" altLang="en-US" sz="2000" dirty="0">
                <a:solidFill>
                  <a:schemeClr val="tx2"/>
                </a:solidFill>
              </a:rPr>
              <a:t>مانند </a:t>
            </a:r>
            <a:r>
              <a:rPr lang="fa-IR" altLang="en-US" sz="2000" dirty="0" smtClean="0">
                <a:solidFill>
                  <a:schemeClr val="tx2"/>
                </a:solidFill>
              </a:rPr>
              <a:t>پایین آوردن جسم </a:t>
            </a:r>
            <a:r>
              <a:rPr lang="fa-IR" altLang="en-US" sz="2000" dirty="0">
                <a:solidFill>
                  <a:schemeClr val="tx2"/>
                </a:solidFill>
              </a:rPr>
              <a:t>سنگین توسط عضله دوسر بازویی</a:t>
            </a:r>
            <a:endParaRPr lang="fa-IR" altLang="en-US" sz="2000" dirty="0">
              <a:solidFill>
                <a:schemeClr val="tx2"/>
              </a:solidFill>
              <a:effectLst/>
            </a:endParaRP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ایزومتریک 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(ایستا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)</a:t>
            </a:r>
            <a:endParaRPr lang="fa-IR" altLang="en-US" sz="2000" b="1" dirty="0">
              <a:solidFill>
                <a:schemeClr val="tx2"/>
              </a:solidFill>
            </a:endParaRPr>
          </a:p>
          <a:p>
            <a:pPr marL="0" indent="0" algn="r" rtl="1" eaLnBrk="1" hangingPunct="1">
              <a:lnSpc>
                <a:spcPct val="80000"/>
              </a:lnSpc>
              <a:buNone/>
              <a:defRPr/>
            </a:pPr>
            <a:r>
              <a:rPr lang="fa-IR" altLang="en-US" sz="2000" dirty="0">
                <a:solidFill>
                  <a:schemeClr val="tx2"/>
                </a:solidFill>
              </a:rPr>
              <a:t>ن</a:t>
            </a:r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وعی </a:t>
            </a:r>
            <a:r>
              <a:rPr lang="fa-IR" altLang="en-US" sz="2000" dirty="0">
                <a:solidFill>
                  <a:schemeClr val="tx2"/>
                </a:solidFill>
                <a:effectLst/>
              </a:rPr>
              <a:t>از انقباض عضلانی است زمانی که تنش (انقباض ) عضله افزایش می یابد </a:t>
            </a:r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 </a:t>
            </a:r>
          </a:p>
          <a:p>
            <a:pPr marL="0" indent="0" algn="r" rtl="1" eaLnBrk="1" hangingPunct="1">
              <a:lnSpc>
                <a:spcPct val="80000"/>
              </a:lnSpc>
              <a:buNone/>
              <a:defRPr/>
            </a:pPr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ولی </a:t>
            </a:r>
            <a:r>
              <a:rPr lang="fa-IR" altLang="en-US" sz="2000" dirty="0">
                <a:solidFill>
                  <a:schemeClr val="tx2"/>
                </a:solidFill>
                <a:effectLst/>
              </a:rPr>
              <a:t>زاویه مفصل تغییر نمی کند. </a:t>
            </a:r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مانند نگه داشتن طولانی وزنه ای سنگین در دست.</a:t>
            </a:r>
          </a:p>
          <a:p>
            <a:pPr marL="0" indent="0" algn="r" rtl="1" eaLnBrk="1" hangingPunct="1">
              <a:lnSpc>
                <a:spcPct val="80000"/>
              </a:lnSpc>
              <a:buNone/>
              <a:defRPr/>
            </a:pPr>
            <a:endParaRPr lang="en-US" altLang="en-US" sz="2000" dirty="0">
              <a:solidFill>
                <a:schemeClr val="tx2"/>
              </a:solidFill>
              <a:effectLst/>
            </a:endParaRPr>
          </a:p>
        </p:txBody>
      </p:sp>
      <p:pic>
        <p:nvPicPr>
          <p:cNvPr id="35844" name="Picture 4" descr="muscl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56" y="69201"/>
            <a:ext cx="3168650" cy="200183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4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34" y="-8762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4886" y="5226784"/>
            <a:ext cx="8267114" cy="1815882"/>
          </a:xfrm>
          <a:prstGeom prst="rect">
            <a:avLst/>
          </a:prstGeom>
          <a:noFill/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Ø"/>
            </a:pPr>
            <a:endParaRPr lang="fa-IR" sz="1600" b="1" dirty="0" smtClean="0"/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fa-IR" sz="1600" b="1" dirty="0">
                <a:solidFill>
                  <a:schemeClr val="accent1"/>
                </a:solidFill>
              </a:rPr>
              <a:t>نورون حرکتی </a:t>
            </a:r>
            <a:r>
              <a:rPr lang="fa-IR" sz="1600" dirty="0" smtClean="0"/>
              <a:t>: </a:t>
            </a:r>
            <a:r>
              <a:rPr lang="fa-IR" sz="1600" dirty="0"/>
              <a:t>نورونی است که به تارهای عضله متصل وٖ آن را عصب رسانی می کند</a:t>
            </a:r>
          </a:p>
          <a:p>
            <a:pPr algn="r" rtl="1"/>
            <a:endParaRPr lang="fa-IR" sz="1600" dirty="0"/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fa-IR" sz="1600" b="1" dirty="0">
                <a:solidFill>
                  <a:schemeClr val="accent1"/>
                </a:solidFill>
              </a:rPr>
              <a:t>پیوندگاه عصبی عضلانی</a:t>
            </a:r>
            <a:r>
              <a:rPr lang="fa-IR" sz="1600" dirty="0"/>
              <a:t>: سیناپس یا شکاف بین یک عصب حرکتی آلفا و یک تار عضله</a:t>
            </a:r>
            <a:endParaRPr lang="en-US" sz="1600" dirty="0"/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endParaRPr lang="fa-IR" sz="1600" b="1" dirty="0" smtClean="0">
              <a:solidFill>
                <a:schemeClr val="accent1"/>
              </a:solidFill>
            </a:endParaRP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fa-IR" sz="1600" b="1" dirty="0" smtClean="0">
                <a:solidFill>
                  <a:schemeClr val="accent1"/>
                </a:solidFill>
              </a:rPr>
              <a:t>واحد حرکتی</a:t>
            </a:r>
            <a:r>
              <a:rPr lang="fa-IR" sz="1600" dirty="0" smtClean="0">
                <a:solidFill>
                  <a:schemeClr val="accent1"/>
                </a:solidFill>
              </a:rPr>
              <a:t>: </a:t>
            </a:r>
            <a:r>
              <a:rPr lang="fa-IR" sz="1600" dirty="0" smtClean="0"/>
              <a:t>یک نورون حرکتی و تمام تارهایی که توسط آن عصب گیری شده است</a:t>
            </a: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endParaRPr lang="fa-IR" sz="1600" dirty="0" smtClean="0"/>
          </a:p>
        </p:txBody>
      </p:sp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736037" y="193003"/>
            <a:ext cx="3207434" cy="633412"/>
          </a:xfrm>
        </p:spPr>
        <p:txBody>
          <a:bodyPr>
            <a:normAutofit fontScale="90000"/>
          </a:bodyPr>
          <a:lstStyle/>
          <a:p>
            <a:pPr algn="ctr" rtl="1" eaLnBrk="1" hangingPunct="1">
              <a:defRPr/>
            </a:pPr>
            <a:r>
              <a:rPr lang="fa-IR" altLang="en-US" sz="4800" dirty="0">
                <a:solidFill>
                  <a:schemeClr val="accent1"/>
                </a:solidFill>
              </a:rPr>
              <a:t>واحد حرکتی</a:t>
            </a:r>
            <a:r>
              <a:rPr lang="fa-IR" altLang="en-US" sz="4000" dirty="0">
                <a:solidFill>
                  <a:schemeClr val="accent1"/>
                </a:solidFill>
              </a:rPr>
              <a:t> </a:t>
            </a:r>
            <a:endParaRPr lang="en-US" altLang="en-US" sz="4000" dirty="0">
              <a:solidFill>
                <a:schemeClr val="accent1"/>
              </a:solidFill>
            </a:endParaRPr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34" y="4783015"/>
            <a:ext cx="2755656" cy="2066223"/>
          </a:xfr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1913206" y="5472332"/>
            <a:ext cx="2394584" cy="37982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68" y="6164072"/>
            <a:ext cx="609600" cy="60960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89501239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020869" y="0"/>
            <a:ext cx="4091130" cy="858129"/>
          </a:xfrm>
        </p:spPr>
        <p:txBody>
          <a:bodyPr/>
          <a:lstStyle/>
          <a:p>
            <a:r>
              <a:rPr lang="fa-IR" sz="3200" dirty="0">
                <a:solidFill>
                  <a:schemeClr val="accent1"/>
                </a:solidFill>
              </a:rPr>
              <a:t>پتانسیل عمل</a:t>
            </a:r>
            <a:endParaRPr lang="en-US" altLang="en-US" sz="3200" dirty="0">
              <a:solidFill>
                <a:schemeClr val="accent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29949" y="675249"/>
            <a:ext cx="4686632" cy="6108854"/>
          </a:xfrm>
        </p:spPr>
        <p:txBody>
          <a:bodyPr>
            <a:normAutofit/>
          </a:bodyPr>
          <a:lstStyle/>
          <a:p>
            <a:pPr algn="r" rtl="1"/>
            <a:r>
              <a:rPr lang="fa-IR" sz="1800" dirty="0" smtClean="0"/>
              <a:t>یک خبر الکتریکی از مغز یا نخاع به دندریت های نورون حرکتی آلفا می رسد</a:t>
            </a:r>
          </a:p>
          <a:p>
            <a:pPr algn="r" rtl="1"/>
            <a:r>
              <a:rPr lang="fa-IR" sz="1800" dirty="0" smtClean="0"/>
              <a:t>میانجی های عصبی استیل کولین در پایانه های آکسون رها شده و به گیرنده های روی پلاسمالم متصل می شود</a:t>
            </a:r>
          </a:p>
          <a:p>
            <a:pPr algn="r" rtl="1"/>
            <a:r>
              <a:rPr lang="fa-IR" sz="1800" dirty="0" smtClean="0"/>
              <a:t>اتصال مقدار کافی استیل کولین به گیرنده های عضلانی، باعث انتقال بار الکتریکی در تمام طول تار عضله می شود( پتانسیل عمل)</a:t>
            </a:r>
          </a:p>
          <a:p>
            <a:pPr algn="r" rtl="1"/>
            <a:r>
              <a:rPr lang="fa-IR" sz="1800" dirty="0" smtClean="0"/>
              <a:t>پتانسیل عمل علاوه بر دپلاریزه کردن غشا تار عضلانی، از طریق لوله های </a:t>
            </a:r>
            <a:r>
              <a:rPr lang="en-US" sz="1800" dirty="0" smtClean="0"/>
              <a:t>T</a:t>
            </a:r>
            <a:r>
              <a:rPr lang="fa-IR" sz="1800" dirty="0" smtClean="0"/>
              <a:t> به درون سلول منتقل می شود</a:t>
            </a:r>
          </a:p>
          <a:p>
            <a:pPr algn="r" rtl="1"/>
            <a:r>
              <a:rPr lang="fa-IR" sz="1800" dirty="0" smtClean="0"/>
              <a:t>بار الکتریکی باعث تحریک شبکه سارکوپلاسمی و رهایش مقدار زیاد یون کلسیم ذخیره به داخل سارکوپلاسم می شود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34" y="0"/>
            <a:ext cx="5784655" cy="6858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27" y="6114715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41236542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637771" y="187935"/>
            <a:ext cx="5554229" cy="69215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fa-IR" altLang="en-US" sz="5400" dirty="0">
                <a:solidFill>
                  <a:schemeClr val="accent1"/>
                </a:solidFill>
              </a:rPr>
              <a:t>تحریک – انقباض</a:t>
            </a:r>
            <a:endParaRPr lang="en-US" altLang="en-US" sz="5400" dirty="0">
              <a:solidFill>
                <a:schemeClr val="accent1"/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6527408" y="998806"/>
            <a:ext cx="5664591" cy="5845127"/>
          </a:xfrm>
        </p:spPr>
        <p:txBody>
          <a:bodyPr>
            <a:normAutofit/>
          </a:bodyPr>
          <a:lstStyle/>
          <a:p>
            <a:pPr algn="r" rtl="1" eaLnBrk="1" hangingPunct="1">
              <a:lnSpc>
                <a:spcPct val="80000"/>
              </a:lnSpc>
              <a:defRPr/>
            </a:pPr>
            <a:endParaRPr lang="fa-IR" altLang="en-US" sz="1600" dirty="0" smtClean="0">
              <a:solidFill>
                <a:schemeClr val="tx2"/>
              </a:solidFill>
              <a:effectLst/>
              <a:cs typeface="+mj-cs"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600" dirty="0" smtClean="0">
                <a:solidFill>
                  <a:schemeClr val="tx2"/>
                </a:solidFill>
                <a:cs typeface="+mj-cs"/>
              </a:rPr>
              <a:t>تروپومیوزین حالت استراحت نقاط فعال آکتین را پوشانده که  و مانع اتصال سرهای میوزین(پل های ارتباطی میوزین) می شود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600" dirty="0" smtClean="0">
                <a:solidFill>
                  <a:schemeClr val="tx2"/>
                </a:solidFill>
                <a:cs typeface="+mj-cs"/>
              </a:rPr>
              <a:t>یون کلسیم رها شده به تروپونین روی رشته های آکتین متصل و باعث جدا شدن تروپومیوزین از نقاط فعال آکتین می شود</a:t>
            </a:r>
            <a:endParaRPr lang="fa-IR" altLang="en-US" sz="1600" dirty="0" smtClean="0">
              <a:solidFill>
                <a:schemeClr val="tx2"/>
              </a:solidFill>
              <a:effectLst/>
              <a:cs typeface="+mj-cs"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600" dirty="0" smtClean="0">
                <a:solidFill>
                  <a:schemeClr val="tx2"/>
                </a:solidFill>
                <a:effectLst/>
                <a:cs typeface="+mj-cs"/>
              </a:rPr>
              <a:t>در </a:t>
            </a:r>
            <a:r>
              <a:rPr lang="fa-IR" altLang="en-US" sz="1600" dirty="0">
                <a:solidFill>
                  <a:schemeClr val="tx2"/>
                </a:solidFill>
                <a:effectLst/>
                <a:cs typeface="+mj-cs"/>
              </a:rPr>
              <a:t>حالت استراحت غلظت کلسیم عضله پایین است و با تحریک افزایش می یابد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600" dirty="0">
                <a:solidFill>
                  <a:schemeClr val="tx2"/>
                </a:solidFill>
                <a:effectLst/>
                <a:cs typeface="+mj-cs"/>
              </a:rPr>
              <a:t>با ایجاد پتانسیل عمل در مجاری عرضی </a:t>
            </a:r>
            <a:r>
              <a:rPr lang="en-US" altLang="en-US" sz="1600" dirty="0">
                <a:solidFill>
                  <a:schemeClr val="tx2"/>
                </a:solidFill>
                <a:effectLst/>
                <a:cs typeface="+mj-cs"/>
              </a:rPr>
              <a:t>Ca2+</a:t>
            </a:r>
            <a:r>
              <a:rPr lang="fa-IR" altLang="en-US" sz="1600" dirty="0">
                <a:solidFill>
                  <a:schemeClr val="tx2"/>
                </a:solidFill>
                <a:effectLst/>
                <a:cs typeface="+mj-cs"/>
              </a:rPr>
              <a:t> از کیسه های شبکه سارکوپلاسمی آزاد می شود 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600" dirty="0">
                <a:solidFill>
                  <a:schemeClr val="tx2"/>
                </a:solidFill>
                <a:effectLst/>
                <a:cs typeface="+mj-cs"/>
              </a:rPr>
              <a:t>عمل بازدارندگی تروپونین روی واکنش اکتین و میوزین، با اتصال </a:t>
            </a:r>
            <a:r>
              <a:rPr lang="en-US" altLang="en-US" sz="1600" dirty="0">
                <a:solidFill>
                  <a:schemeClr val="tx2"/>
                </a:solidFill>
                <a:effectLst/>
                <a:cs typeface="+mj-cs"/>
              </a:rPr>
              <a:t>Ca2+ </a:t>
            </a:r>
            <a:r>
              <a:rPr lang="fa-IR" altLang="en-US" sz="1600" dirty="0">
                <a:solidFill>
                  <a:schemeClr val="tx2"/>
                </a:solidFill>
                <a:effectLst/>
                <a:cs typeface="+mj-cs"/>
              </a:rPr>
              <a:t> به تروپونین از بین می رود و عضله فعال می شود 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+mj-cs"/>
              </a:rPr>
              <a:t>اتصال </a:t>
            </a:r>
            <a:r>
              <a:rPr lang="en-US" alt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+mj-cs"/>
              </a:rPr>
              <a:t>ATP</a:t>
            </a:r>
            <a:r>
              <a:rPr lang="fa-IR" alt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+mj-cs"/>
              </a:rPr>
              <a:t> به پلهای عرضی باعث جدا شدن پلها از اکتین می شود</a:t>
            </a:r>
            <a:endParaRPr lang="fa-IR" altLang="en-US" sz="1600" dirty="0">
              <a:solidFill>
                <a:schemeClr val="tx2"/>
              </a:solidFill>
              <a:effectLst/>
              <a:cs typeface="+mj-cs"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600" dirty="0">
                <a:solidFill>
                  <a:schemeClr val="tx2"/>
                </a:solidFill>
                <a:effectLst/>
                <a:cs typeface="+mj-cs"/>
              </a:rPr>
              <a:t>تماس محلهای فعال اکتین و میوزین باعث فعال شدن میوزین </a:t>
            </a:r>
            <a:r>
              <a:rPr lang="en-US" altLang="en-US" sz="1600" dirty="0">
                <a:solidFill>
                  <a:schemeClr val="tx2"/>
                </a:solidFill>
                <a:effectLst/>
                <a:cs typeface="+mj-cs"/>
              </a:rPr>
              <a:t>ATPase</a:t>
            </a:r>
            <a:r>
              <a:rPr lang="fa-IR" altLang="en-US" sz="1600" dirty="0">
                <a:solidFill>
                  <a:schemeClr val="tx2"/>
                </a:solidFill>
                <a:effectLst/>
                <a:cs typeface="+mj-cs"/>
              </a:rPr>
              <a:t> شده و با تجزیه </a:t>
            </a:r>
            <a:r>
              <a:rPr lang="en-US" altLang="en-US" sz="1600" dirty="0">
                <a:solidFill>
                  <a:schemeClr val="tx2"/>
                </a:solidFill>
                <a:effectLst/>
                <a:cs typeface="+mj-cs"/>
              </a:rPr>
              <a:t>ATP</a:t>
            </a:r>
            <a:r>
              <a:rPr lang="fa-IR" altLang="en-US" sz="1600" dirty="0">
                <a:solidFill>
                  <a:schemeClr val="tx2"/>
                </a:solidFill>
                <a:effectLst/>
                <a:cs typeface="+mj-cs"/>
              </a:rPr>
              <a:t> انقباض شروع می شود</a:t>
            </a:r>
            <a:r>
              <a:rPr lang="fa-IR" altLang="en-US" sz="1600" dirty="0">
                <a:solidFill>
                  <a:schemeClr val="tx2"/>
                </a:solidFill>
                <a:cs typeface="+mj-cs"/>
              </a:rPr>
              <a:t> </a:t>
            </a:r>
            <a:endParaRPr lang="fa-IR" altLang="en-US" sz="160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+mj-cs"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+mj-cs"/>
              </a:rPr>
              <a:t>قطع محرک های عصبی باعث جذب </a:t>
            </a:r>
            <a:r>
              <a:rPr lang="en-US" alt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+mj-cs"/>
              </a:rPr>
              <a:t>Ca2+</a:t>
            </a:r>
            <a:r>
              <a:rPr lang="fa-IR" alt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+mj-cs"/>
              </a:rPr>
              <a:t> به کیسه های جانبی شبکه سارکوپلاسمی شده و عمل بازدارندگی تروپونین – ترومپوزین را فعال می کند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+mj-cs"/>
              </a:rPr>
              <a:t>در جمود نعشی بدلیل عدم حضور </a:t>
            </a:r>
            <a:r>
              <a:rPr lang="en-US" alt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+mj-cs"/>
              </a:rPr>
              <a:t>ATP</a:t>
            </a:r>
            <a:r>
              <a:rPr lang="fa-IR" alt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+mj-cs"/>
              </a:rPr>
              <a:t> پلهای عرضی مپوزین واکتین به هم متصل می مانند و عضله سفت می شود</a:t>
            </a:r>
            <a:endParaRPr lang="en-US" altLang="en-US" sz="160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+mj-cs"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endParaRPr lang="en-US" altLang="en-US" sz="160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8" y="52754"/>
            <a:ext cx="4846303" cy="665599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Oval 1"/>
          <p:cNvSpPr/>
          <p:nvPr/>
        </p:nvSpPr>
        <p:spPr>
          <a:xfrm>
            <a:off x="2560321" y="3812344"/>
            <a:ext cx="914400" cy="914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023360" y="4726744"/>
            <a:ext cx="787792" cy="70338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458340" y="4768946"/>
            <a:ext cx="436098" cy="30949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rved Left Arrow 2"/>
          <p:cNvSpPr/>
          <p:nvPr/>
        </p:nvSpPr>
        <p:spPr>
          <a:xfrm rot="5400000">
            <a:off x="3216927" y="4513624"/>
            <a:ext cx="452299" cy="1380712"/>
          </a:xfrm>
          <a:prstGeom prst="curvedLeftArrow">
            <a:avLst>
              <a:gd name="adj1" fmla="val 25000"/>
              <a:gd name="adj2" fmla="val 50000"/>
              <a:gd name="adj3" fmla="val 54310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274" y="6099152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049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1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34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9635" grpId="0" uiExpand="1" build="p"/>
      <p:bldP spid="8" grpId="0" animBg="1"/>
      <p:bldP spid="9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5860329" y="1"/>
            <a:ext cx="6107257" cy="6858000"/>
          </a:xfrm>
        </p:spPr>
        <p:txBody>
          <a:bodyPr>
            <a:normAutofit/>
          </a:bodyPr>
          <a:lstStyle/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fa-IR" altLang="en-US" sz="2000" b="1" dirty="0" smtClean="0">
                <a:solidFill>
                  <a:schemeClr val="accent1"/>
                </a:solidFill>
                <a:effectLst/>
              </a:rPr>
              <a:t>نظریه</a:t>
            </a:r>
            <a:r>
              <a:rPr lang="en-US" altLang="en-US" sz="2000" b="1" dirty="0" smtClean="0">
                <a:solidFill>
                  <a:schemeClr val="accent1"/>
                </a:solidFill>
              </a:rPr>
              <a:t> </a:t>
            </a:r>
            <a:r>
              <a:rPr lang="fa-IR" altLang="en-US" sz="2000" b="1" dirty="0">
                <a:solidFill>
                  <a:schemeClr val="accent1"/>
                </a:solidFill>
                <a:effectLst/>
              </a:rPr>
              <a:t>سرخوردن </a:t>
            </a:r>
            <a:r>
              <a:rPr lang="fa-IR" altLang="en-US" sz="2000" b="1" dirty="0" smtClean="0">
                <a:solidFill>
                  <a:schemeClr val="accent1"/>
                </a:solidFill>
                <a:effectLst/>
              </a:rPr>
              <a:t>الیاف</a:t>
            </a:r>
            <a:endParaRPr lang="fa-IR" altLang="en-US" sz="2000" b="1" dirty="0">
              <a:solidFill>
                <a:schemeClr val="tx2"/>
              </a:solidFill>
            </a:endParaRP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fa-IR" altLang="en-US" sz="2000" dirty="0">
              <a:solidFill>
                <a:schemeClr val="tx2"/>
              </a:solidFill>
            </a:endParaRPr>
          </a:p>
          <a:p>
            <a:pPr algn="r" rtl="1">
              <a:lnSpc>
                <a:spcPct val="80000"/>
              </a:lnSpc>
              <a:defRPr/>
            </a:pPr>
            <a:r>
              <a:rPr lang="fa-IR" altLang="en-US" sz="1800" dirty="0">
                <a:solidFill>
                  <a:schemeClr val="tx2"/>
                </a:solidFill>
              </a:rPr>
              <a:t>سر پل های عرضی میوزین بر روی اکتین حرکت کرده وموجب انقباض می </a:t>
            </a:r>
            <a:r>
              <a:rPr lang="fa-IR" altLang="en-US" sz="1800" dirty="0" smtClean="0">
                <a:solidFill>
                  <a:schemeClr val="tx2"/>
                </a:solidFill>
              </a:rPr>
              <a:t>شود</a:t>
            </a:r>
          </a:p>
          <a:p>
            <a:pPr marL="0" indent="0" algn="r" rtl="1">
              <a:lnSpc>
                <a:spcPct val="80000"/>
              </a:lnSpc>
              <a:buNone/>
              <a:defRPr/>
            </a:pPr>
            <a:endParaRPr lang="fa-IR" altLang="en-US" sz="1800" b="1" dirty="0">
              <a:solidFill>
                <a:schemeClr val="tx2"/>
              </a:solidFill>
              <a:effectLst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800" dirty="0">
                <a:solidFill>
                  <a:schemeClr val="tx2"/>
                </a:solidFill>
                <a:effectLst/>
              </a:rPr>
              <a:t>الیاف اکتین و میوزین طی انقباض روی یکدیگر سرخورده و به داخل منطقه </a:t>
            </a:r>
            <a:r>
              <a:rPr lang="en-US" altLang="en-US" sz="1800" dirty="0">
                <a:solidFill>
                  <a:schemeClr val="tx2"/>
                </a:solidFill>
                <a:effectLst/>
              </a:rPr>
              <a:t>A</a:t>
            </a:r>
            <a:r>
              <a:rPr lang="fa-IR" altLang="en-US" sz="1800" dirty="0">
                <a:solidFill>
                  <a:schemeClr val="tx2"/>
                </a:solidFill>
                <a:effectLst/>
              </a:rPr>
              <a:t> وارد می </a:t>
            </a:r>
            <a:r>
              <a:rPr lang="fa-IR" altLang="en-US" sz="1800" dirty="0" smtClean="0">
                <a:solidFill>
                  <a:schemeClr val="tx2"/>
                </a:solidFill>
                <a:effectLst/>
              </a:rPr>
              <a:t>شوند</a:t>
            </a:r>
          </a:p>
          <a:p>
            <a:pPr marL="0" indent="0" algn="r" rtl="1" eaLnBrk="1" hangingPunct="1">
              <a:lnSpc>
                <a:spcPct val="80000"/>
              </a:lnSpc>
              <a:buNone/>
              <a:defRPr/>
            </a:pPr>
            <a:endParaRPr lang="fa-IR" altLang="en-US" sz="1800" dirty="0" smtClean="0">
              <a:solidFill>
                <a:schemeClr val="tx2"/>
              </a:solidFill>
              <a:effectLst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800" b="1" dirty="0" smtClean="0">
                <a:solidFill>
                  <a:schemeClr val="accent1"/>
                </a:solidFill>
              </a:rPr>
              <a:t>ضربه پر توان</a:t>
            </a:r>
            <a:r>
              <a:rPr lang="fa-IR" altLang="en-US" sz="1800" dirty="0" smtClean="0">
                <a:solidFill>
                  <a:schemeClr val="tx2"/>
                </a:solidFill>
              </a:rPr>
              <a:t>: تغییر در ساختار پل ارتباطی و حرکت سر میوزین که در نهایت باعث کشش رشته های نازک به سمت مرکز سارکومر و تولید نیرو می شود</a:t>
            </a:r>
            <a:r>
              <a:rPr lang="fa-IR" altLang="en-US" sz="1800" dirty="0" smtClean="0">
                <a:solidFill>
                  <a:schemeClr val="tx2"/>
                </a:solidFill>
                <a:effectLst/>
              </a:rPr>
              <a:t> ند </a:t>
            </a:r>
          </a:p>
          <a:p>
            <a:pPr marL="0" indent="0" algn="r" rtl="1" eaLnBrk="1" hangingPunct="1">
              <a:lnSpc>
                <a:spcPct val="80000"/>
              </a:lnSpc>
              <a:buNone/>
              <a:defRPr/>
            </a:pPr>
            <a:endParaRPr lang="fa-IR" altLang="en-US" sz="1800" dirty="0">
              <a:solidFill>
                <a:schemeClr val="tx2"/>
              </a:solidFill>
              <a:effectLst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800" dirty="0" smtClean="0">
                <a:solidFill>
                  <a:schemeClr val="tx2"/>
                </a:solidFill>
                <a:effectLst/>
              </a:rPr>
              <a:t>سر میوزین پس از حرکت، از نقطه فعال جدا شده و به حالت اولیه خود برگشته و به نقطه فعال بعدی در رشته آکتین متصل می شود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800" dirty="0" smtClean="0">
                <a:solidFill>
                  <a:schemeClr val="tx2"/>
                </a:solidFill>
              </a:rPr>
              <a:t>اتصال های پیاپی باعث سر خوردن دو رشته روی یکدیگر می شود(نظریه لغزش رشته ها)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800" dirty="0" smtClean="0">
                <a:solidFill>
                  <a:schemeClr val="tx2"/>
                </a:solidFill>
                <a:effectLst/>
              </a:rPr>
              <a:t>فرایند لغزش ( سر خوردن)  تا زمانی که رشته های میوزین به صفحه </a:t>
            </a:r>
            <a:r>
              <a:rPr lang="en-US" altLang="en-US" sz="1800" dirty="0" smtClean="0">
                <a:solidFill>
                  <a:schemeClr val="tx2"/>
                </a:solidFill>
                <a:effectLst/>
              </a:rPr>
              <a:t>Z</a:t>
            </a:r>
            <a:r>
              <a:rPr lang="fa-IR" altLang="en-US" sz="1800" dirty="0" smtClean="0">
                <a:solidFill>
                  <a:schemeClr val="tx2"/>
                </a:solidFill>
                <a:effectLst/>
              </a:rPr>
              <a:t> رسیده و یا کلسیم به شبکه سارکوپلاسمی پمپ شود ادامه  می یابد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altLang="en-US" sz="1800" dirty="0" smtClean="0">
                <a:solidFill>
                  <a:schemeClr val="tx2"/>
                </a:solidFill>
              </a:rPr>
              <a:t>هنگام  لغزش رشته های آکتین به سمت مرکز سارکومر حرکت کرده و وارد منطقه </a:t>
            </a:r>
            <a:r>
              <a:rPr lang="en-US" altLang="en-US" sz="1800" dirty="0" smtClean="0">
                <a:solidFill>
                  <a:schemeClr val="tx2"/>
                </a:solidFill>
              </a:rPr>
              <a:t>H</a:t>
            </a:r>
            <a:r>
              <a:rPr lang="fa-IR" altLang="en-US" sz="1800" dirty="0" smtClean="0">
                <a:solidFill>
                  <a:schemeClr val="tx2"/>
                </a:solidFill>
              </a:rPr>
              <a:t> شده و منطقه </a:t>
            </a:r>
            <a:r>
              <a:rPr lang="en-US" altLang="en-US" sz="1800" dirty="0" smtClean="0">
                <a:solidFill>
                  <a:schemeClr val="tx2"/>
                </a:solidFill>
              </a:rPr>
              <a:t>H</a:t>
            </a:r>
            <a:r>
              <a:rPr lang="fa-IR" altLang="en-US" sz="1800" dirty="0" smtClean="0">
                <a:solidFill>
                  <a:schemeClr val="tx2"/>
                </a:solidFill>
              </a:rPr>
              <a:t> ناپدید می شود</a:t>
            </a:r>
            <a:endParaRPr lang="fa-IR" altLang="en-US" sz="1800" dirty="0">
              <a:solidFill>
                <a:schemeClr val="tx2"/>
              </a:solidFill>
              <a:effectLst/>
            </a:endParaRPr>
          </a:p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fa-IR" altLang="en-US" sz="2000" dirty="0">
              <a:solidFill>
                <a:schemeClr val="tx2"/>
              </a:solidFill>
              <a:effectLst/>
            </a:endParaRPr>
          </a:p>
        </p:txBody>
      </p:sp>
      <p:pic>
        <p:nvPicPr>
          <p:cNvPr id="7" name="Picture 6" descr="acti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17" y="130537"/>
            <a:ext cx="4176713" cy="31591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91" y="6150014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17" y="3708008"/>
            <a:ext cx="4250770" cy="21591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9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1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656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262" y="0"/>
            <a:ext cx="6663738" cy="1752599"/>
          </a:xfrm>
        </p:spPr>
        <p:txBody>
          <a:bodyPr/>
          <a:lstStyle/>
          <a:p>
            <a:pPr rtl="1"/>
            <a:r>
              <a:rPr lang="fa-IR" dirty="0" smtClean="0">
                <a:solidFill>
                  <a:schemeClr val="accent1"/>
                </a:solidFill>
              </a:rPr>
              <a:t>انرژی مورد نیاز انقباض عضله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3287" y="3733799"/>
            <a:ext cx="10018713" cy="3124201"/>
          </a:xfrm>
        </p:spPr>
        <p:txBody>
          <a:bodyPr/>
          <a:lstStyle/>
          <a:p>
            <a:pPr algn="r" rtl="1"/>
            <a:r>
              <a:rPr lang="fa-IR" dirty="0" smtClean="0"/>
              <a:t>انقباض عضله یک فرایند فعال است  و به انرژی نیاز دارد و </a:t>
            </a:r>
            <a:r>
              <a:rPr lang="fa-IR" dirty="0"/>
              <a:t>میوزین برای انقباض عضله باید به </a:t>
            </a:r>
            <a:r>
              <a:rPr lang="en-US" dirty="0"/>
              <a:t>ATP </a:t>
            </a:r>
            <a:r>
              <a:rPr lang="fa-IR" dirty="0"/>
              <a:t> متصل </a:t>
            </a:r>
            <a:r>
              <a:rPr lang="fa-IR" dirty="0" smtClean="0"/>
              <a:t>شود</a:t>
            </a:r>
          </a:p>
          <a:p>
            <a:pPr algn="r" rtl="1"/>
            <a:r>
              <a:rPr lang="fa-IR" dirty="0" smtClean="0"/>
              <a:t>سر میوزین دو نقطه پیوند دارد: پیوند با آکتین و </a:t>
            </a:r>
            <a:r>
              <a:rPr lang="en-US" dirty="0" smtClean="0"/>
              <a:t>ATP</a:t>
            </a:r>
            <a:endParaRPr lang="fa-IR" dirty="0" smtClean="0"/>
          </a:p>
          <a:p>
            <a:pPr algn="r" rtl="1"/>
            <a:r>
              <a:rPr lang="fa-IR" dirty="0" smtClean="0"/>
              <a:t>آنزیمی به نام آدنوزین تری فسفات (</a:t>
            </a:r>
            <a:r>
              <a:rPr lang="en-US" dirty="0" smtClean="0"/>
              <a:t> </a:t>
            </a:r>
            <a:r>
              <a:rPr lang="en-US" dirty="0" err="1" smtClean="0"/>
              <a:t>ATPas</a:t>
            </a:r>
            <a:r>
              <a:rPr lang="fa-IR" dirty="0" smtClean="0"/>
              <a:t>) در سر میوزین قرار  داشته و </a:t>
            </a:r>
            <a:r>
              <a:rPr lang="en-US" dirty="0" smtClean="0"/>
              <a:t>ATP</a:t>
            </a:r>
            <a:r>
              <a:rPr lang="fa-IR" dirty="0" smtClean="0"/>
              <a:t> را تجزیه و انرژی لازم جهت چرخش سر میوزین فراهم  میکند.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29" y="65647"/>
            <a:ext cx="3535680" cy="39014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99" y="1823962"/>
            <a:ext cx="2143125" cy="21431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4" y="6106550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3269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847385" y="375316"/>
            <a:ext cx="2162341" cy="1143000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a-IR" altLang="en-US" sz="4800" dirty="0">
                <a:solidFill>
                  <a:schemeClr val="accent1"/>
                </a:solidFill>
              </a:rPr>
              <a:t>انبساط</a:t>
            </a:r>
            <a:r>
              <a:rPr lang="fa-IR" altLang="en-US" sz="4800" dirty="0" smtClean="0">
                <a:solidFill>
                  <a:schemeClr val="accent1"/>
                </a:solidFill>
              </a:rPr>
              <a:t> </a:t>
            </a:r>
            <a:endParaRPr lang="en-US" altLang="en-US" sz="4800" dirty="0" smtClean="0">
              <a:solidFill>
                <a:schemeClr val="accent1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6344597" y="2197189"/>
            <a:ext cx="5665129" cy="4321504"/>
          </a:xfrm>
        </p:spPr>
        <p:txBody>
          <a:bodyPr>
            <a:normAutofit/>
          </a:bodyPr>
          <a:lstStyle/>
          <a:p>
            <a:pPr algn="r" rtl="1" eaLnBrk="1" hangingPunct="1"/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انقباض تا زمانی که کلسیم در سارکوپلاسم موجود باشد،ادامه دارد</a:t>
            </a:r>
          </a:p>
          <a:p>
            <a:pPr algn="r" rtl="1" eaLnBrk="1" hangingPunct="1"/>
            <a:r>
              <a:rPr lang="fa-IR" altLang="en-US" sz="2000" dirty="0" smtClean="0">
                <a:solidFill>
                  <a:schemeClr val="tx2"/>
                </a:solidFill>
              </a:rPr>
              <a:t>در انتهای انقباض کلسیم به شبکه سارکوپلاسمیک برگشته، که این فرایند به انرژی نیاز دارد</a:t>
            </a:r>
          </a:p>
          <a:p>
            <a:pPr algn="r" rtl="1" eaLnBrk="1" hangingPunct="1"/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هردو مرحله انقباض و انبساط نیازمند </a:t>
            </a:r>
            <a:r>
              <a:rPr lang="en-US" altLang="en-US" sz="2000" dirty="0" smtClean="0">
                <a:solidFill>
                  <a:schemeClr val="tx2"/>
                </a:solidFill>
                <a:effectLst/>
              </a:rPr>
              <a:t>ATP</a:t>
            </a:r>
            <a:r>
              <a:rPr lang="fa-IR" altLang="en-US" sz="2000" dirty="0" smtClean="0">
                <a:solidFill>
                  <a:schemeClr val="tx2"/>
                </a:solidFill>
                <a:effectLst/>
              </a:rPr>
              <a:t> می باشد</a:t>
            </a:r>
          </a:p>
          <a:p>
            <a:pPr algn="r" rtl="1" eaLnBrk="1" hangingPunct="1"/>
            <a:r>
              <a:rPr lang="fa-IR" altLang="en-US" sz="2000" dirty="0" smtClean="0">
                <a:solidFill>
                  <a:schemeClr val="tx2"/>
                </a:solidFill>
              </a:rPr>
              <a:t>با برگشت کلسیم به شبکه سارکوپلاسمیک، تروپونین و تروپومیوزین به ساختار استراحتی خود برگشته و مانع اتصال آکتین و میوزین می شود.</a:t>
            </a:r>
            <a:endParaRPr lang="en-US" altLang="en-US" sz="2000" dirty="0">
              <a:solidFill>
                <a:schemeClr val="tx2"/>
              </a:solidFill>
              <a:effectLst/>
            </a:endParaRPr>
          </a:p>
        </p:txBody>
      </p:sp>
      <p:pic>
        <p:nvPicPr>
          <p:cNvPr id="22532" name="Picture 4" descr="Image33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6"/>
          <a:stretch/>
        </p:blipFill>
        <p:spPr bwMode="auto">
          <a:xfrm>
            <a:off x="2689397" y="2430715"/>
            <a:ext cx="3347393" cy="205179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Image33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82"/>
          <a:stretch/>
        </p:blipFill>
        <p:spPr bwMode="auto">
          <a:xfrm>
            <a:off x="2381590" y="4914408"/>
            <a:ext cx="4103687" cy="187768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33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82"/>
          <a:stretch/>
        </p:blipFill>
        <p:spPr bwMode="auto">
          <a:xfrm>
            <a:off x="2240909" y="72530"/>
            <a:ext cx="4103687" cy="187768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153836" y="1626651"/>
            <a:ext cx="277832" cy="744336"/>
          </a:xfrm>
          <a:prstGeom prst="down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153836" y="4110344"/>
            <a:ext cx="277832" cy="744336"/>
          </a:xfrm>
          <a:prstGeom prst="down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87" y="6182490"/>
            <a:ext cx="609600" cy="6096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440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3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0659" grpId="0" uiExpand="1" build="p"/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740861" y="184554"/>
            <a:ext cx="8229600" cy="1143000"/>
          </a:xfrm>
        </p:spPr>
        <p:txBody>
          <a:bodyPr/>
          <a:lstStyle/>
          <a:p>
            <a:pPr algn="r" rtl="0" eaLnBrk="1" hangingPunct="1"/>
            <a:r>
              <a:rPr lang="fa-IR" altLang="en-US" sz="4800" dirty="0">
                <a:solidFill>
                  <a:schemeClr val="accent1"/>
                </a:solidFill>
              </a:rPr>
              <a:t>روند انقباض عضلانی</a:t>
            </a:r>
            <a:endParaRPr lang="en-US" altLang="en-US" sz="4800" dirty="0">
              <a:solidFill>
                <a:schemeClr val="accent1"/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323781" y="2229626"/>
            <a:ext cx="8785225" cy="4525962"/>
          </a:xfrm>
        </p:spPr>
        <p:txBody>
          <a:bodyPr>
            <a:normAutofit fontScale="85000" lnSpcReduction="20000"/>
          </a:bodyPr>
          <a:lstStyle/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پتانسیل عمل توسط تحریک عصب حرکتی آغاز می شود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انتشار پتانسیل عمل باعث دپولاریزه شدن مجاری عرضی یا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T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در محل اتصال نوارهای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A-I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می شود 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با تحریک مجاری عرضی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Ca2+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از کیسه های جانبی شبکه سارکوپلاسمی آزاد می شود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اتصال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Ca</a:t>
            </a:r>
            <a:r>
              <a:rPr lang="en-US" altLang="en-US" sz="1800" b="1" dirty="0">
                <a:solidFill>
                  <a:schemeClr val="tx2"/>
                </a:solidFill>
                <a:effectLst/>
              </a:rPr>
              <a:t>2+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به تروپونین – تروپومیوزین در الیاف اکتین، باعث از بین بردن حالت بازدارندگی آنها می شود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اکتین با میوزین -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ATP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ترکیب شده و میوزین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ATPase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را فعال می کند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شکسته شدن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ATP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و انرژی تولید شده سبب حرکت پلهای عرضی و انقباض می شود </a:t>
            </a:r>
            <a:endParaRPr lang="en-US" altLang="en-US" sz="2000" b="1" dirty="0">
              <a:solidFill>
                <a:schemeClr val="tx2"/>
              </a:solidFill>
              <a:effectLst/>
            </a:endParaRPr>
          </a:p>
          <a:p>
            <a:pPr algn="r" rtl="1" eaLnBrk="1" hangingPunct="1">
              <a:lnSpc>
                <a:spcPct val="80000"/>
              </a:lnSpc>
            </a:pPr>
            <a:r>
              <a:rPr lang="en-US" altLang="en-US" sz="2000" b="1" dirty="0" smtClean="0">
                <a:solidFill>
                  <a:schemeClr val="tx2"/>
                </a:solidFill>
                <a:effectLst/>
              </a:rPr>
              <a:t>ATP</a:t>
            </a:r>
            <a:r>
              <a:rPr lang="fa-IR" altLang="en-US" sz="2000" b="1" dirty="0" smtClean="0">
                <a:solidFill>
                  <a:schemeClr val="tx2"/>
                </a:solidFill>
                <a:effectLst/>
              </a:rPr>
              <a:t> دیگری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به پل های میوزین می چسبد و باعث جداشدن اتصال اکتین و میوزین می شود 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جدا شدن اتصال اکتین میوزین باعث حرکت الیاف ضخیم و نازک روی یکدیگر می شود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فعال شدن پل های عرضی تا حضور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Ca</a:t>
            </a:r>
            <a:r>
              <a:rPr lang="en-US" altLang="en-US" sz="1800" b="1" dirty="0">
                <a:solidFill>
                  <a:schemeClr val="tx2"/>
                </a:solidFill>
                <a:effectLst/>
              </a:rPr>
              <a:t>2+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و دپولاریزاسیون غشا ادامه می یابد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عدم تحریک غشا باعث بازجذب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Ca</a:t>
            </a:r>
            <a:r>
              <a:rPr lang="en-US" altLang="en-US" sz="1800" b="1" dirty="0">
                <a:solidFill>
                  <a:schemeClr val="tx2"/>
                </a:solidFill>
                <a:effectLst/>
              </a:rPr>
              <a:t>2+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 به شبکه سارکوپلاسمی می شود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کاهش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Ca</a:t>
            </a:r>
            <a:r>
              <a:rPr lang="en-US" altLang="en-US" sz="1800" b="1" dirty="0">
                <a:solidFill>
                  <a:schemeClr val="tx2"/>
                </a:solidFill>
                <a:effectLst/>
              </a:rPr>
              <a:t>2+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 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باعث فعال شدن عمل بازدارندگی ترپونین-تروپومین می شود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000" b="1" dirty="0">
                <a:solidFill>
                  <a:schemeClr val="tx2"/>
                </a:solidFill>
                <a:effectLst/>
              </a:rPr>
              <a:t>در حضور </a:t>
            </a:r>
            <a:r>
              <a:rPr lang="en-US" altLang="en-US" sz="2000" b="1" dirty="0">
                <a:solidFill>
                  <a:schemeClr val="tx2"/>
                </a:solidFill>
                <a:effectLst/>
              </a:rPr>
              <a:t>ATP</a:t>
            </a:r>
            <a:r>
              <a:rPr lang="fa-IR" altLang="en-US" sz="2000" b="1" dirty="0">
                <a:solidFill>
                  <a:schemeClr val="tx2"/>
                </a:solidFill>
                <a:effectLst/>
              </a:rPr>
              <a:t> اکتین و میوزین جدا از یکدیگر و در حالت انبساط باقی می مانند</a:t>
            </a:r>
            <a:endParaRPr lang="en-US" altLang="en-US" sz="20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23556" name="Picture 4" descr="crossbridg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81" y="206965"/>
            <a:ext cx="24098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82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Image3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79" y="171307"/>
            <a:ext cx="8785225" cy="658177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55456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2410</TotalTime>
  <Words>1237</Words>
  <Application>Microsoft Office PowerPoint</Application>
  <PresentationFormat>Widescreen</PresentationFormat>
  <Paragraphs>98</Paragraphs>
  <Slides>15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Corbel</vt:lpstr>
      <vt:lpstr>Tahoma</vt:lpstr>
      <vt:lpstr>Times New Roman</vt:lpstr>
      <vt:lpstr>Wingdings</vt:lpstr>
      <vt:lpstr>Parallax</vt:lpstr>
      <vt:lpstr>PowerPoint Presentation</vt:lpstr>
      <vt:lpstr>واحد حرکتی </vt:lpstr>
      <vt:lpstr>پتانسیل عمل</vt:lpstr>
      <vt:lpstr>تحریک – انقباض</vt:lpstr>
      <vt:lpstr>PowerPoint Presentation</vt:lpstr>
      <vt:lpstr>انرژی مورد نیاز انقباض عضله</vt:lpstr>
      <vt:lpstr>انبساط </vt:lpstr>
      <vt:lpstr>روند انقباض عضلانی</vt:lpstr>
      <vt:lpstr>PowerPoint Presentation</vt:lpstr>
      <vt:lpstr>انواع تارهای عضلانی: تارهای تند و كند انقباض</vt:lpstr>
      <vt:lpstr>PowerPoint Presentation</vt:lpstr>
      <vt:lpstr>فراخوانی تار عضلانی</vt:lpstr>
      <vt:lpstr>فراخوانی ترتیبی تارهای عضلانی و اصل اندازه </vt:lpstr>
      <vt:lpstr>تفاوت تارها در ورزش های مختلف </vt:lpstr>
      <vt:lpstr>انواع متفاوت انقباض عضلانی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سلول</dc:title>
  <dc:creator>Lenovo</dc:creator>
  <cp:lastModifiedBy>Lenovo</cp:lastModifiedBy>
  <cp:revision>100</cp:revision>
  <dcterms:created xsi:type="dcterms:W3CDTF">2019-01-22T15:12:03Z</dcterms:created>
  <dcterms:modified xsi:type="dcterms:W3CDTF">2020-04-02T16:12:12Z</dcterms:modified>
</cp:coreProperties>
</file>