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3/31/2020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3/31/2020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3/31/2020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3/31/2020</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1"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5110163" indent="-5110163" algn="r"/>
            <a:r>
              <a:rPr lang="fa-IR" dirty="0" smtClean="0">
                <a:cs typeface="B Titr" panose="00000700000000000000" pitchFamily="2" charset="-78"/>
              </a:rPr>
              <a:t>تغذیه ورزشی</a:t>
            </a:r>
            <a:r>
              <a:rPr lang="fa-IR" dirty="0" smtClean="0"/>
              <a:t/>
            </a:r>
            <a:br>
              <a:rPr lang="fa-IR" dirty="0" smtClean="0"/>
            </a:br>
            <a:r>
              <a:rPr lang="fa-IR" sz="3600" dirty="0" smtClean="0">
                <a:cs typeface="B Homa" panose="00000400000000000000" pitchFamily="2" charset="-78"/>
              </a:rPr>
              <a:t>ریحانه شکوهی</a:t>
            </a:r>
            <a:endParaRPr lang="fa-IR" dirty="0">
              <a:cs typeface="B Homa" panose="00000400000000000000" pitchFamily="2" charset="-78"/>
            </a:endParaRPr>
          </a:p>
        </p:txBody>
      </p:sp>
      <p:sp>
        <p:nvSpPr>
          <p:cNvPr id="3" name="Subtitle 2"/>
          <p:cNvSpPr>
            <a:spLocks noGrp="1"/>
          </p:cNvSpPr>
          <p:nvPr>
            <p:ph type="subTitle" idx="1"/>
          </p:nvPr>
        </p:nvSpPr>
        <p:spPr/>
        <p:txBody>
          <a:bodyPr>
            <a:normAutofit/>
          </a:bodyPr>
          <a:lstStyle/>
          <a:p>
            <a:pPr algn="ctr"/>
            <a:r>
              <a:rPr lang="fa-IR" sz="4000" dirty="0" smtClean="0">
                <a:effectLst>
                  <a:outerShdw blurRad="38100" dist="38100" dir="2700000" algn="tl">
                    <a:srgbClr val="000000">
                      <a:alpha val="43137"/>
                    </a:srgbClr>
                  </a:outerShdw>
                </a:effectLst>
                <a:cs typeface="B Titr" panose="00000700000000000000" pitchFamily="2" charset="-78"/>
              </a:rPr>
              <a:t>کربوهیدرات</a:t>
            </a:r>
            <a:endParaRPr lang="fa-IR" sz="4000" dirty="0">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1375633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591671"/>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نیاز به کربوهیدرات</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8"/>
            <a:ext cx="11107271" cy="4881283"/>
          </a:xfrm>
        </p:spPr>
        <p:txBody>
          <a:bodyPr>
            <a:normAutofit fontScale="92500"/>
          </a:bodyPr>
          <a:lstStyle/>
          <a:p>
            <a:pPr algn="just">
              <a:lnSpc>
                <a:spcPct val="200000"/>
              </a:lnSpc>
            </a:pPr>
            <a:r>
              <a:rPr lang="fa-IR" dirty="0" smtClean="0">
                <a:cs typeface="B Koodak" panose="00000700000000000000" pitchFamily="2" charset="-78"/>
              </a:rPr>
              <a:t>موسسه ی پزشکی 130گرم کربوهیدرات در روز را پیشنهاد میکند، که معادل حداقل گلوکز مصرفی توسط مغز است. دامنه بهینه برای مصرف کربوهیدرات 45 تا 65 درصد کل کالری مصرفی است. پیشنهاد کلی برای دریافت کربوهیدرات به شدت و مدت فعالیت ورزشی بستگی دارد؛ به طوری که هرچی شدت و مدت فعالیت بالاتر باشد، نیاز به دریافت کربوهیدرات نیز بالاتر است.</a:t>
            </a:r>
          </a:p>
          <a:p>
            <a:pPr algn="just">
              <a:lnSpc>
                <a:spcPct val="200000"/>
              </a:lnSpc>
            </a:pPr>
            <a:r>
              <a:rPr lang="fa-IR" dirty="0" smtClean="0">
                <a:cs typeface="B Koodak" panose="00000700000000000000" pitchFamily="2" charset="-78"/>
              </a:rPr>
              <a:t>بیش تر کربوهیدرات ها از غلات، حبوبات، میوه ها و سبزیجات مشتق می شوند. هیچ کربوهیدراتی در گوشت ها وجود </a:t>
            </a:r>
            <a:r>
              <a:rPr lang="fa-IR" dirty="0" smtClean="0">
                <a:cs typeface="B Koodak" panose="00000700000000000000" pitchFamily="2" charset="-78"/>
              </a:rPr>
              <a:t>ندارد </a:t>
            </a:r>
            <a:r>
              <a:rPr lang="fa-IR" dirty="0" smtClean="0">
                <a:cs typeface="B Koodak" panose="00000700000000000000" pitchFamily="2" charset="-78"/>
              </a:rPr>
              <a:t>و شیر و پنیر نیز دارای کربوهیدرات اندکی هستند. به برخی از فرآورده های لبنی شکر افزوده می شود تا دلچسب تر شوند. </a:t>
            </a:r>
          </a:p>
          <a:p>
            <a:pPr algn="just">
              <a:lnSpc>
                <a:spcPct val="200000"/>
              </a:lnSpc>
            </a:pPr>
            <a:r>
              <a:rPr lang="fa-IR" dirty="0">
                <a:cs typeface="B Koodak" panose="00000700000000000000" pitchFamily="2" charset="-78"/>
              </a:rPr>
              <a:t>مصرف فیبرهای غذایی باید روزانه 38 گرم برای مردان بالغ و 25 گرم برای زنان بالغ باشد. مصرف کافی فیبر به حفظ قند خون کمک کرده، خطر بیماری قلبی را کاهش داده و خطر یبوست را پایین می آورد</a:t>
            </a:r>
            <a:r>
              <a:rPr lang="fa-IR" dirty="0" smtClean="0">
                <a:cs typeface="B Koodak" panose="00000700000000000000" pitchFamily="2" charset="-78"/>
              </a:rPr>
              <a:t>.</a:t>
            </a:r>
            <a:endParaRPr lang="fa-IR" dirty="0">
              <a:cs typeface="B Koodak" panose="00000700000000000000" pitchFamily="2" charset="-78"/>
            </a:endParaRPr>
          </a:p>
        </p:txBody>
      </p:sp>
    </p:spTree>
    <p:extLst>
      <p:ext uri="{BB962C8B-B14F-4D97-AF65-F5344CB8AC3E}">
        <p14:creationId xmlns:p14="http://schemas.microsoft.com/office/powerpoint/2010/main" val="3953713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591671"/>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نیاز به کربوهیدرات</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8"/>
            <a:ext cx="11107271" cy="4881283"/>
          </a:xfrm>
        </p:spPr>
        <p:txBody>
          <a:bodyPr>
            <a:normAutofit lnSpcReduction="10000"/>
          </a:bodyPr>
          <a:lstStyle/>
          <a:p>
            <a:pPr algn="just">
              <a:lnSpc>
                <a:spcPct val="200000"/>
              </a:lnSpc>
            </a:pPr>
            <a:r>
              <a:rPr lang="fa-IR" dirty="0" smtClean="0">
                <a:cs typeface="B Koodak" panose="00000700000000000000" pitchFamily="2" charset="-78"/>
              </a:rPr>
              <a:t>نیاز ورزشکاران به کربوهیدرات به چند عامل بستگی دارد، ورزشکاران باید کربوهیدرات کافی مصرف کنند تا:</a:t>
            </a:r>
          </a:p>
          <a:p>
            <a:pPr marL="363538" indent="-363538" algn="just">
              <a:lnSpc>
                <a:spcPct val="200000"/>
              </a:lnSpc>
              <a:buFont typeface="Wingdings" panose="05000000000000000000" pitchFamily="2" charset="2"/>
              <a:buChar char="v"/>
            </a:pPr>
            <a:r>
              <a:rPr lang="fa-IR" dirty="0" smtClean="0">
                <a:cs typeface="B Koodak" panose="00000700000000000000" pitchFamily="2" charset="-78"/>
              </a:rPr>
              <a:t>انرژی برای مرتفع کردن بخش عمده ی نیازهای کالری فراهم شود </a:t>
            </a:r>
          </a:p>
          <a:p>
            <a:pPr marL="363538" indent="-363538" algn="just">
              <a:lnSpc>
                <a:spcPct val="200000"/>
              </a:lnSpc>
              <a:buFont typeface="Wingdings" panose="05000000000000000000" pitchFamily="2" charset="2"/>
              <a:buChar char="v"/>
            </a:pPr>
            <a:r>
              <a:rPr lang="fa-IR" dirty="0" smtClean="0">
                <a:cs typeface="B Koodak" panose="00000700000000000000" pitchFamily="2" charset="-78"/>
              </a:rPr>
              <a:t>ذخایر گلیکوژن بهبود یابد</a:t>
            </a:r>
          </a:p>
          <a:p>
            <a:pPr marL="363538" indent="-363538" algn="just">
              <a:lnSpc>
                <a:spcPct val="200000"/>
              </a:lnSpc>
              <a:buFont typeface="Wingdings" panose="05000000000000000000" pitchFamily="2" charset="2"/>
              <a:buChar char="v"/>
            </a:pPr>
            <a:r>
              <a:rPr lang="fa-IR" dirty="0" smtClean="0">
                <a:cs typeface="B Koodak" panose="00000700000000000000" pitchFamily="2" charset="-78"/>
              </a:rPr>
              <a:t>بازگشت به حالت اولیه عضلات پس از ورزش میسر شود</a:t>
            </a:r>
          </a:p>
          <a:p>
            <a:pPr marL="363538" indent="-363538" algn="just">
              <a:lnSpc>
                <a:spcPct val="200000"/>
              </a:lnSpc>
              <a:buFont typeface="Wingdings" panose="05000000000000000000" pitchFamily="2" charset="2"/>
              <a:buChar char="v"/>
            </a:pPr>
            <a:r>
              <a:rPr lang="fa-IR" dirty="0" smtClean="0">
                <a:cs typeface="B Koodak" panose="00000700000000000000" pitchFamily="2" charset="-78"/>
              </a:rPr>
              <a:t>منبع خوبی از انرژی هنگام تمرین و مسابقه فراهم شود.</a:t>
            </a:r>
          </a:p>
          <a:p>
            <a:pPr marL="363538" indent="-363538" algn="just">
              <a:lnSpc>
                <a:spcPct val="200000"/>
              </a:lnSpc>
              <a:buFont typeface="Wingdings" panose="05000000000000000000" pitchFamily="2" charset="2"/>
              <a:buChar char="v"/>
            </a:pPr>
            <a:r>
              <a:rPr lang="fa-IR" dirty="0" smtClean="0">
                <a:cs typeface="B Koodak" panose="00000700000000000000" pitchFamily="2" charset="-78"/>
              </a:rPr>
              <a:t>منبع ساده و فوری انرژی بین وعده های غذایی برای حفظ قند خون در دسترس قرار گیرد.</a:t>
            </a:r>
            <a:endParaRPr lang="fa-IR" dirty="0">
              <a:cs typeface="B Koodak" panose="00000700000000000000" pitchFamily="2" charset="-78"/>
            </a:endParaRPr>
          </a:p>
        </p:txBody>
      </p:sp>
    </p:spTree>
    <p:extLst>
      <p:ext uri="{BB962C8B-B14F-4D97-AF65-F5344CB8AC3E}">
        <p14:creationId xmlns:p14="http://schemas.microsoft.com/office/powerpoint/2010/main" val="1474008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شاخص قندی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896035"/>
            <a:ext cx="10744201" cy="4746812"/>
          </a:xfrm>
        </p:spPr>
        <p:txBody>
          <a:bodyPr>
            <a:normAutofit/>
          </a:bodyPr>
          <a:lstStyle/>
          <a:p>
            <a:pPr algn="just">
              <a:lnSpc>
                <a:spcPct val="200000"/>
              </a:lnSpc>
            </a:pPr>
            <a:r>
              <a:rPr lang="fa-IR" dirty="0" smtClean="0">
                <a:cs typeface="B Koodak" panose="00000700000000000000" pitchFamily="2" charset="-78"/>
              </a:rPr>
              <a:t>شاخص قند، برآوردی از سرعت ظهور کربوهیدرات مصرف شده به صورت گلوکز خون است. غذاها با مصرف گلوکزی که به سرعت وارد خون می شوند، مقایسه می شوند، زیرا گلوکز نیازی به هضم نداشته و به سرعت جذب می شود. گلوکز دارای شاخص قندی صد می باشد که مبنای مقایسه برای دیگر غذاها است.</a:t>
            </a:r>
          </a:p>
          <a:p>
            <a:pPr algn="just">
              <a:lnSpc>
                <a:spcPct val="200000"/>
              </a:lnSpc>
            </a:pPr>
            <a:r>
              <a:rPr lang="fa-IR" dirty="0" smtClean="0">
                <a:cs typeface="B Koodak" panose="00000700000000000000" pitchFamily="2" charset="-78"/>
              </a:rPr>
              <a:t>برخی غذاها شاخص قند بسیار بالایی دارند در حالی که برخی دیگر به طور قابل توجهی شاخص قندی پایینی دارند، برای مثال سیب زمینی پخته شاخص قندی 85 و شاخص قندی لوبیای خام 27 است.</a:t>
            </a:r>
            <a:endParaRPr lang="fa-IR" dirty="0">
              <a:cs typeface="B Koodak" panose="00000700000000000000" pitchFamily="2" charset="-78"/>
            </a:endParaRPr>
          </a:p>
        </p:txBody>
      </p:sp>
    </p:spTree>
    <p:extLst>
      <p:ext uri="{BB962C8B-B14F-4D97-AF65-F5344CB8AC3E}">
        <p14:creationId xmlns:p14="http://schemas.microsoft.com/office/powerpoint/2010/main" val="2790036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شاخص قندی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990165"/>
            <a:ext cx="10959353" cy="4652682"/>
          </a:xfrm>
        </p:spPr>
        <p:txBody>
          <a:bodyPr>
            <a:normAutofit/>
          </a:bodyPr>
          <a:lstStyle/>
          <a:p>
            <a:pPr algn="just">
              <a:lnSpc>
                <a:spcPct val="200000"/>
              </a:lnSpc>
            </a:pPr>
            <a:r>
              <a:rPr lang="fa-IR" dirty="0" smtClean="0">
                <a:cs typeface="B Koodak" panose="00000700000000000000" pitchFamily="2" charset="-78"/>
              </a:rPr>
              <a:t>حجم و سرعت ورود گلوکز به خون بر مقدار انسولین تولیدی اثر می گذارد به همین دلیل برای عموم مردم و ورزشکاران مصرف کربوهیدراتی با شاخص قندی متوسط یا پایین بهتر است اما هنگام و بلافاصله پس از فعالیت ورزشی غذاهای دارای شاخص قند بالا برای ورزشکاران مناسب تر است.</a:t>
            </a:r>
          </a:p>
          <a:p>
            <a:pPr algn="just">
              <a:lnSpc>
                <a:spcPct val="200000"/>
              </a:lnSpc>
            </a:pPr>
            <a:r>
              <a:rPr lang="fa-IR" dirty="0" smtClean="0">
                <a:cs typeface="B Koodak" panose="00000700000000000000" pitchFamily="2" charset="-78"/>
              </a:rPr>
              <a:t>ورزشکاران اغلب دریافته اند که کربوهیدرات های نشاسته دار مانند پاستا که غلظت فیبر کمتری دارند قابل تحمل ترند و حجم بالایی از کربوهیدرات مورد نیاز را تامین می کنند.</a:t>
            </a:r>
          </a:p>
        </p:txBody>
      </p:sp>
    </p:spTree>
    <p:extLst>
      <p:ext uri="{BB962C8B-B14F-4D97-AF65-F5344CB8AC3E}">
        <p14:creationId xmlns:p14="http://schemas.microsoft.com/office/powerpoint/2010/main" val="3131759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کربوهیدرات ها و فعالیت بدنی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9"/>
            <a:ext cx="10959353" cy="4988858"/>
          </a:xfrm>
        </p:spPr>
        <p:txBody>
          <a:bodyPr>
            <a:normAutofit/>
          </a:bodyPr>
          <a:lstStyle/>
          <a:p>
            <a:pPr algn="just">
              <a:lnSpc>
                <a:spcPct val="200000"/>
              </a:lnSpc>
            </a:pPr>
            <a:r>
              <a:rPr lang="fa-IR" dirty="0" smtClean="0">
                <a:cs typeface="B Koodak" panose="00000700000000000000" pitchFamily="2" charset="-78"/>
              </a:rPr>
              <a:t>با توجه به این که فعالیت بدنی به طور قابل توجهی هزینه انرژی را افزایش می دهد، بنابراین ورزشکاران باید برای دست یابی به موفقیت، راهبردهایی برای تأمین بهتر انرژی های مورد نیاز خود اتخاذ کنند.</a:t>
            </a:r>
          </a:p>
          <a:p>
            <a:pPr algn="just">
              <a:lnSpc>
                <a:spcPct val="200000"/>
              </a:lnSpc>
            </a:pPr>
            <a:r>
              <a:rPr lang="fa-IR" dirty="0" smtClean="0">
                <a:cs typeface="B Koodak" panose="00000700000000000000" pitchFamily="2" charset="-78"/>
              </a:rPr>
              <a:t>ورزشکارانی که انرژی کاملی دریافت نکرده اند، نمی توانند به طور کامل نیازهای انرژی خود را برطرف کنند.</a:t>
            </a:r>
          </a:p>
          <a:p>
            <a:pPr algn="just">
              <a:lnSpc>
                <a:spcPct val="200000"/>
              </a:lnSpc>
            </a:pPr>
            <a:r>
              <a:rPr lang="fa-IR" dirty="0" smtClean="0">
                <a:cs typeface="B Koodak" panose="00000700000000000000" pitchFamily="2" charset="-78"/>
              </a:rPr>
              <a:t>ورزشکارانی که سوخت اندکی به همراه دارند نیز برای داشتن عملکردی بهینه با مشکل مواجه خواهند بود.</a:t>
            </a:r>
          </a:p>
          <a:p>
            <a:pPr algn="just">
              <a:lnSpc>
                <a:spcPct val="200000"/>
              </a:lnSpc>
            </a:pPr>
            <a:r>
              <a:rPr lang="fa-IR" dirty="0" smtClean="0">
                <a:cs typeface="B Koodak" panose="00000700000000000000" pitchFamily="2" charset="-78"/>
              </a:rPr>
              <a:t>به طور عمومی پذیرفته شده است که ورزشکاران برای برطرف نمودن نیازهای انرژی مرتبط با فعالیت ورزشی و ذخیره نمودن گلیکوژن بین جلسه های تمرینی، باید کربوهیدرات کافی </a:t>
            </a:r>
            <a:r>
              <a:rPr lang="fa-IR" dirty="0" smtClean="0">
                <a:cs typeface="B Koodak" panose="00000700000000000000" pitchFamily="2" charset="-78"/>
              </a:rPr>
              <a:t>مصرف </a:t>
            </a:r>
            <a:r>
              <a:rPr lang="fa-IR" dirty="0" smtClean="0">
                <a:cs typeface="B Koodak" panose="00000700000000000000" pitchFamily="2" charset="-78"/>
              </a:rPr>
              <a:t>کنند.</a:t>
            </a:r>
          </a:p>
        </p:txBody>
      </p:sp>
    </p:spTree>
    <p:extLst>
      <p:ext uri="{BB962C8B-B14F-4D97-AF65-F5344CB8AC3E}">
        <p14:creationId xmlns:p14="http://schemas.microsoft.com/office/powerpoint/2010/main" val="3980221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کربوهیدرات ها و فعالیت بدنی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2003611"/>
            <a:ext cx="10959353" cy="4639235"/>
          </a:xfrm>
        </p:spPr>
        <p:txBody>
          <a:bodyPr>
            <a:normAutofit/>
          </a:bodyPr>
          <a:lstStyle/>
          <a:p>
            <a:pPr algn="just">
              <a:lnSpc>
                <a:spcPct val="200000"/>
              </a:lnSpc>
            </a:pPr>
            <a:r>
              <a:rPr lang="fa-IR" dirty="0" smtClean="0">
                <a:cs typeface="B Koodak" panose="00000700000000000000" pitchFamily="2" charset="-78"/>
              </a:rPr>
              <a:t>به طرز مطلوبی، ورزشکاران باید تاجایی که امکان پذیر است از کربوهیدرات های پیچیده استفاده کنند، اما هنگام و پس از فعالیت ورزشی باید کربوهیدرات های ساده را مورد مصرف قرار دهند. دیگر سوبستراهای حاوی انرژی نیز باید برای تأمین نیازمندی های مواد مغذی مصرف شوند، اما کربوهیدرات ها باید منبع انرژی برتر باشند. ورزشکاران برای دریافت انرژی و کربوهیدرات کافی با مشکل مواجه می شوند، مگر اینکه برنامه خوبی به این منظور طراحی کرده باشند. ورزشکاران باید بخاطر بسپارند که تمرین بدون داشتن راهبرد تغذیه ای مطلوب، عملکرد را محدود خواهد نمود.</a:t>
            </a:r>
          </a:p>
        </p:txBody>
      </p:sp>
    </p:spTree>
    <p:extLst>
      <p:ext uri="{BB962C8B-B14F-4D97-AF65-F5344CB8AC3E}">
        <p14:creationId xmlns:p14="http://schemas.microsoft.com/office/powerpoint/2010/main" val="3492240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860612"/>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مصرف کربوهیدرات هنگام فعالیت ورزشی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9"/>
            <a:ext cx="10959353" cy="4988858"/>
          </a:xfrm>
        </p:spPr>
        <p:txBody>
          <a:bodyPr>
            <a:normAutofit/>
          </a:bodyPr>
          <a:lstStyle/>
          <a:p>
            <a:pPr algn="just">
              <a:lnSpc>
                <a:spcPct val="200000"/>
              </a:lnSpc>
            </a:pPr>
            <a:r>
              <a:rPr lang="fa-IR" dirty="0" smtClean="0">
                <a:cs typeface="B Koodak" panose="00000700000000000000" pitchFamily="2" charset="-78"/>
              </a:rPr>
              <a:t>پیامد سطوح پایین گلوگز، خستگی </a:t>
            </a:r>
            <a:r>
              <a:rPr lang="fa-IR" dirty="0" smtClean="0">
                <a:cs typeface="B Koodak" panose="00000700000000000000" pitchFamily="2" charset="-78"/>
              </a:rPr>
              <a:t>است. به </a:t>
            </a:r>
            <a:r>
              <a:rPr lang="fa-IR" dirty="0" smtClean="0">
                <a:cs typeface="B Koodak" panose="00000700000000000000" pitchFamily="2" charset="-78"/>
              </a:rPr>
              <a:t>دلیل اینکه ذخایر کربوهیدرات یا ذخایر گلیکوژن محدود هستند، لذا ورزشکاران باید به شروع فعالیت ورزشی با ذخایر کامل گلیکوژن توجه کرده و برنامه ای برای حفظ ذخایر گلیکوژن داشته باشند. حتی اگر ذخایر گلیکوژن عضله کافی باشند، ذخایر پایین گلیکوژن کبد به افت قند و خستگی ذهنی شده و پیامد خستگی ذهنی، خستگی عضلانی است.</a:t>
            </a:r>
          </a:p>
          <a:p>
            <a:pPr algn="just">
              <a:lnSpc>
                <a:spcPct val="200000"/>
              </a:lnSpc>
            </a:pPr>
            <a:r>
              <a:rPr lang="fa-IR" dirty="0" smtClean="0">
                <a:cs typeface="B Koodak" panose="00000700000000000000" pitchFamily="2" charset="-78"/>
              </a:rPr>
              <a:t>هرچه شدت فعالیت بالاتر باشد، اتکای ورزشکاران به کربوهیدرات به عنوان سوبسترای انرژی بالاتر خواهد بود. حتی فعالیت کم شدت که بیشتر سوخت خود را از چربی تأمین می کنند، به مقداری کربوهیدرات برای کامل کردن سوخت چربی و حفظ گلوکز خون نیاز دارند. بنابراین، تمام فعالیت های بدنی تا اندازه ای به کربوهیدرات وابسته اند.</a:t>
            </a:r>
            <a:endParaRPr lang="fa-IR" dirty="0">
              <a:cs typeface="B Koodak" panose="00000700000000000000" pitchFamily="2" charset="-78"/>
            </a:endParaRPr>
          </a:p>
        </p:txBody>
      </p:sp>
    </p:spTree>
    <p:extLst>
      <p:ext uri="{BB962C8B-B14F-4D97-AF65-F5344CB8AC3E}">
        <p14:creationId xmlns:p14="http://schemas.microsoft.com/office/powerpoint/2010/main" val="6524151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860612"/>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عوامل افزایش دهنده اتکا به کربوهیدرات</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9"/>
            <a:ext cx="10959353" cy="4679576"/>
          </a:xfrm>
        </p:spPr>
        <p:txBody>
          <a:bodyPr>
            <a:normAutofit/>
          </a:bodyPr>
          <a:lstStyle/>
          <a:p>
            <a:pPr marL="0" indent="363538" algn="just">
              <a:lnSpc>
                <a:spcPct val="200000"/>
              </a:lnSpc>
              <a:buFont typeface="Wingdings" panose="05000000000000000000" pitchFamily="2" charset="2"/>
              <a:buChar char="v"/>
            </a:pPr>
            <a:r>
              <a:rPr lang="fa-IR" dirty="0" smtClean="0">
                <a:cs typeface="B Koodak" panose="00000700000000000000" pitchFamily="2" charset="-78"/>
              </a:rPr>
              <a:t>فعالیت شدید</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فعالیت طولانی مدت</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فعالیت در دمای بسیار سرد یا بسیار گرم</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فعالیت در ارتفاع</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سن </a:t>
            </a:r>
            <a:r>
              <a:rPr lang="fa-IR" sz="1600" dirty="0" smtClean="0">
                <a:cs typeface="B Koodak" panose="00000700000000000000" pitchFamily="2" charset="-78"/>
              </a:rPr>
              <a:t>(در پسر بچه ها نسبت به مردان)</a:t>
            </a:r>
            <a:endParaRPr lang="fa-IR" dirty="0">
              <a:cs typeface="B Koodak" panose="00000700000000000000" pitchFamily="2" charset="-78"/>
            </a:endParaRPr>
          </a:p>
        </p:txBody>
      </p:sp>
    </p:spTree>
    <p:extLst>
      <p:ext uri="{BB962C8B-B14F-4D97-AF65-F5344CB8AC3E}">
        <p14:creationId xmlns:p14="http://schemas.microsoft.com/office/powerpoint/2010/main" val="1274620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4057" y="874059"/>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عوامل کاهش دهنده هزینه انرژی از کربوهیدرات ها</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2097741"/>
            <a:ext cx="10959353" cy="4235824"/>
          </a:xfrm>
        </p:spPr>
        <p:txBody>
          <a:bodyPr>
            <a:normAutofit/>
          </a:bodyPr>
          <a:lstStyle/>
          <a:p>
            <a:pPr marL="0" indent="363538" algn="just">
              <a:lnSpc>
                <a:spcPct val="200000"/>
              </a:lnSpc>
              <a:buFont typeface="Wingdings" panose="05000000000000000000" pitchFamily="2" charset="2"/>
              <a:buChar char="v"/>
            </a:pPr>
            <a:r>
              <a:rPr lang="fa-IR" dirty="0" smtClean="0">
                <a:cs typeface="B Koodak" panose="00000700000000000000" pitchFamily="2" charset="-78"/>
              </a:rPr>
              <a:t>تمرین استقامتی</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بدن سازی خوب</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سازگاری گرمایی</a:t>
            </a:r>
          </a:p>
          <a:p>
            <a:pPr marL="0" indent="363538" algn="just">
              <a:lnSpc>
                <a:spcPct val="200000"/>
              </a:lnSpc>
              <a:buFont typeface="Wingdings" panose="05000000000000000000" pitchFamily="2" charset="2"/>
              <a:buChar char="v"/>
            </a:pPr>
            <a:r>
              <a:rPr lang="fa-IR" dirty="0" smtClean="0">
                <a:cs typeface="B Koodak" panose="00000700000000000000" pitchFamily="2" charset="-78"/>
              </a:rPr>
              <a:t>جنس </a:t>
            </a:r>
            <a:r>
              <a:rPr lang="fa-IR" sz="1600" dirty="0" smtClean="0">
                <a:cs typeface="B Koodak" panose="00000700000000000000" pitchFamily="2" charset="-78"/>
              </a:rPr>
              <a:t>(مرد یا زن بودن)</a:t>
            </a:r>
            <a:endParaRPr lang="fa-IR" dirty="0">
              <a:cs typeface="B Koodak" panose="00000700000000000000" pitchFamily="2" charset="-78"/>
            </a:endParaRPr>
          </a:p>
        </p:txBody>
      </p:sp>
    </p:spTree>
    <p:extLst>
      <p:ext uri="{BB962C8B-B14F-4D97-AF65-F5344CB8AC3E}">
        <p14:creationId xmlns:p14="http://schemas.microsoft.com/office/powerpoint/2010/main" val="228592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مصرف کربوهیدرات هنگام فعالیت ورزشی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1048872" y="2178423"/>
            <a:ext cx="10515600" cy="4464423"/>
          </a:xfrm>
        </p:spPr>
        <p:txBody>
          <a:bodyPr>
            <a:normAutofit/>
          </a:bodyPr>
          <a:lstStyle/>
          <a:p>
            <a:pPr algn="just">
              <a:lnSpc>
                <a:spcPct val="200000"/>
              </a:lnSpc>
            </a:pPr>
            <a:r>
              <a:rPr lang="fa-IR" dirty="0" smtClean="0">
                <a:cs typeface="B Koodak" panose="00000700000000000000" pitchFamily="2" charset="-78"/>
              </a:rPr>
              <a:t>زمانی که شدت فعالیت ورزشی بالا می رود، سهم انرژی مشتق شده از چربی کاهش و سهم انرژی فراهم شده از </a:t>
            </a:r>
            <a:r>
              <a:rPr lang="fa-IR" dirty="0" smtClean="0">
                <a:cs typeface="B Koodak" panose="00000700000000000000" pitchFamily="2" charset="-78"/>
              </a:rPr>
              <a:t>کربوهیدرات </a:t>
            </a:r>
            <a:r>
              <a:rPr lang="fa-IR" dirty="0" smtClean="0">
                <a:cs typeface="B Koodak" panose="00000700000000000000" pitchFamily="2" charset="-78"/>
              </a:rPr>
              <a:t>افزایش می یابد، اما مقدار کمی چربی همیشه می سوزد. در فعالیت شدید نسبت به فعالیت کم شدت، نیاز به کالری کل در هر واحد از زمان بیشتر بوده و حجم چربی که در فعالیت شدید می سوزد، بالاتر است. بنابراین ورزشکار برای افزایش حذف چربی و بهبود ترکیب بدنی خود باید تا حد امکان در یک چهارچوب زمانی مشخص، از تمرین های شدید استفاده نماید.</a:t>
            </a:r>
            <a:endParaRPr lang="fa-IR" dirty="0">
              <a:cs typeface="B Koodak" panose="00000700000000000000" pitchFamily="2" charset="-78"/>
            </a:endParaRPr>
          </a:p>
        </p:txBody>
      </p:sp>
    </p:spTree>
    <p:extLst>
      <p:ext uri="{BB962C8B-B14F-4D97-AF65-F5344CB8AC3E}">
        <p14:creationId xmlns:p14="http://schemas.microsoft.com/office/powerpoint/2010/main" val="2935843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نظریه خستگی مرکزی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9"/>
            <a:ext cx="10959353" cy="4988858"/>
          </a:xfrm>
        </p:spPr>
        <p:txBody>
          <a:bodyPr>
            <a:normAutofit/>
          </a:bodyPr>
          <a:lstStyle/>
          <a:p>
            <a:pPr algn="just">
              <a:lnSpc>
                <a:spcPct val="200000"/>
              </a:lnSpc>
            </a:pPr>
            <a:r>
              <a:rPr lang="fa-IR" dirty="0" smtClean="0">
                <a:cs typeface="B Koodak" panose="00000700000000000000" pitchFamily="2" charset="-78"/>
              </a:rPr>
              <a:t>مقدار تبدیل آدنوزین دی فسفات (</a:t>
            </a:r>
            <a:r>
              <a:rPr lang="en-US" dirty="0" smtClean="0">
                <a:cs typeface="B Koodak" panose="00000700000000000000" pitchFamily="2" charset="-78"/>
              </a:rPr>
              <a:t>ADP</a:t>
            </a:r>
            <a:r>
              <a:rPr lang="fa-IR" dirty="0" smtClean="0">
                <a:cs typeface="B Koodak" panose="00000700000000000000" pitchFamily="2" charset="-78"/>
              </a:rPr>
              <a:t>) به </a:t>
            </a:r>
            <a:r>
              <a:rPr lang="en-US" dirty="0" smtClean="0">
                <a:cs typeface="B Koodak" panose="00000700000000000000" pitchFamily="2" charset="-78"/>
              </a:rPr>
              <a:t>ATP</a:t>
            </a:r>
            <a:r>
              <a:rPr lang="fa-IR" dirty="0" smtClean="0">
                <a:cs typeface="B Koodak" panose="00000700000000000000" pitchFamily="2" charset="-78"/>
              </a:rPr>
              <a:t>، گام مهمی در تأمین انرژی برای کار عضلانی است. فراهمی ناکافی کربوهیدرات میزان تبدیل </a:t>
            </a:r>
            <a:r>
              <a:rPr lang="en-US" dirty="0" smtClean="0">
                <a:cs typeface="B Koodak" panose="00000700000000000000" pitchFamily="2" charset="-78"/>
              </a:rPr>
              <a:t>ADP</a:t>
            </a:r>
            <a:r>
              <a:rPr lang="fa-IR" dirty="0" smtClean="0">
                <a:cs typeface="B Koodak" panose="00000700000000000000" pitchFamily="2" charset="-78"/>
              </a:rPr>
              <a:t> به </a:t>
            </a:r>
            <a:r>
              <a:rPr lang="en-US" dirty="0" smtClean="0">
                <a:cs typeface="B Koodak" panose="00000700000000000000" pitchFamily="2" charset="-78"/>
              </a:rPr>
              <a:t>ATP</a:t>
            </a:r>
            <a:r>
              <a:rPr lang="fa-IR" dirty="0" smtClean="0">
                <a:cs typeface="B Koodak" panose="00000700000000000000" pitchFamily="2" charset="-78"/>
              </a:rPr>
              <a:t> را کاهش داده و ادامه فعالیت را در شدت بالا غیرممکن می سازد. افزون بر این، نقص درتبدیل </a:t>
            </a:r>
            <a:r>
              <a:rPr lang="en-US" dirty="0" smtClean="0">
                <a:cs typeface="B Koodak" panose="00000700000000000000" pitchFamily="2" charset="-78"/>
              </a:rPr>
              <a:t>ADP</a:t>
            </a:r>
            <a:r>
              <a:rPr lang="fa-IR" dirty="0" smtClean="0">
                <a:cs typeface="B Koodak" panose="00000700000000000000" pitchFamily="2" charset="-78"/>
              </a:rPr>
              <a:t> به </a:t>
            </a:r>
            <a:r>
              <a:rPr lang="en-US" dirty="0" smtClean="0">
                <a:cs typeface="B Koodak" panose="00000700000000000000" pitchFamily="2" charset="-78"/>
              </a:rPr>
              <a:t>ATP</a:t>
            </a:r>
            <a:r>
              <a:rPr lang="fa-IR" dirty="0" smtClean="0">
                <a:cs typeface="B Koodak" panose="00000700000000000000" pitchFamily="2" charset="-78"/>
              </a:rPr>
              <a:t> سبب افزایش </a:t>
            </a:r>
            <a:r>
              <a:rPr lang="en-US" dirty="0" smtClean="0">
                <a:cs typeface="B Koodak" panose="00000700000000000000" pitchFamily="2" charset="-78"/>
              </a:rPr>
              <a:t>ADP</a:t>
            </a:r>
            <a:r>
              <a:rPr lang="fa-IR" dirty="0" smtClean="0">
                <a:cs typeface="B Koodak" panose="00000700000000000000" pitchFamily="2" charset="-78"/>
              </a:rPr>
              <a:t> می شود که در خستگی عضله نقش دارد.</a:t>
            </a:r>
          </a:p>
          <a:p>
            <a:pPr algn="just">
              <a:lnSpc>
                <a:spcPct val="200000"/>
              </a:lnSpc>
            </a:pPr>
            <a:r>
              <a:rPr lang="fa-IR" dirty="0" smtClean="0">
                <a:cs typeface="B Koodak" panose="00000700000000000000" pitchFamily="2" charset="-78"/>
              </a:rPr>
              <a:t>چند عامل دیگر که در دستگاه عصبی مرکزی نقش دارند نیز در خستگی عضلانی دخالت می کنند. در مجموع، این عوامل بر نظریه ی خستگی مرکزی دلالت دارند. همه ی این نظریه ها شامل سازکارهایی هستند که سبب تولید بیش از حد اسید آمینه ی تریپتوفان برای عبور از سد خونی –مغزی می شود که پیامد آن افزایش مقدار سرتونین (</a:t>
            </a:r>
            <a:r>
              <a:rPr lang="en-US" dirty="0" smtClean="0">
                <a:cs typeface="B Koodak" panose="00000700000000000000" pitchFamily="2" charset="-78"/>
              </a:rPr>
              <a:t>5-HT</a:t>
            </a:r>
            <a:r>
              <a:rPr lang="fa-IR" dirty="0" smtClean="0">
                <a:cs typeface="B Koodak" panose="00000700000000000000" pitchFamily="2" charset="-78"/>
              </a:rPr>
              <a:t>) تولید شده است.</a:t>
            </a:r>
            <a:endParaRPr lang="fa-IR" dirty="0">
              <a:cs typeface="B Koodak" panose="00000700000000000000" pitchFamily="2" charset="-78"/>
            </a:endParaRPr>
          </a:p>
        </p:txBody>
      </p:sp>
    </p:spTree>
    <p:extLst>
      <p:ext uri="{BB962C8B-B14F-4D97-AF65-F5344CB8AC3E}">
        <p14:creationId xmlns:p14="http://schemas.microsoft.com/office/powerpoint/2010/main" val="3339122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نظریه اول خستگی مرکزی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833717" y="1653989"/>
            <a:ext cx="10542495" cy="4988858"/>
          </a:xfrm>
        </p:spPr>
        <p:txBody>
          <a:bodyPr>
            <a:normAutofit/>
          </a:bodyPr>
          <a:lstStyle/>
          <a:p>
            <a:pPr algn="just">
              <a:lnSpc>
                <a:spcPct val="200000"/>
              </a:lnSpc>
            </a:pPr>
            <a:r>
              <a:rPr lang="fa-IR" dirty="0" smtClean="0">
                <a:cs typeface="B Koodak" panose="00000700000000000000" pitchFamily="2" charset="-78"/>
              </a:rPr>
              <a:t>قند پایین خون و ذخایر پایین گلیکوژن سبب تجزیه ی عضله برای گلوکونئوژنز می شود. این موضوع به افزایش کاتابولیسم اسیدهای آمینه ی شاخه جانبی دار (</a:t>
            </a:r>
            <a:r>
              <a:rPr lang="en-US" dirty="0" smtClean="0">
                <a:cs typeface="B Koodak" panose="00000700000000000000" pitchFamily="2" charset="-78"/>
              </a:rPr>
              <a:t>BCAAs</a:t>
            </a:r>
            <a:r>
              <a:rPr lang="fa-IR" dirty="0" smtClean="0">
                <a:cs typeface="B Koodak" panose="00000700000000000000" pitchFamily="2" charset="-78"/>
              </a:rPr>
              <a:t>) منجر شده که پیامد آن کاهش </a:t>
            </a:r>
            <a:r>
              <a:rPr lang="en-US" dirty="0" smtClean="0">
                <a:cs typeface="B Koodak" panose="00000700000000000000" pitchFamily="2" charset="-78"/>
              </a:rPr>
              <a:t>BCAAs</a:t>
            </a:r>
            <a:r>
              <a:rPr lang="fa-IR" dirty="0" smtClean="0">
                <a:cs typeface="B Koodak" panose="00000700000000000000" pitchFamily="2" charset="-78"/>
              </a:rPr>
              <a:t> جریان خون است. </a:t>
            </a:r>
            <a:r>
              <a:rPr lang="en-US" dirty="0">
                <a:cs typeface="B Koodak" panose="00000700000000000000" pitchFamily="2" charset="-78"/>
              </a:rPr>
              <a:t>BCAAs</a:t>
            </a:r>
            <a:r>
              <a:rPr lang="fa-IR" dirty="0">
                <a:cs typeface="B Koodak" panose="00000700000000000000" pitchFamily="2" charset="-78"/>
              </a:rPr>
              <a:t> </a:t>
            </a:r>
            <a:r>
              <a:rPr lang="fa-IR" dirty="0" smtClean="0">
                <a:cs typeface="B Koodak" panose="00000700000000000000" pitchFamily="2" charset="-78"/>
              </a:rPr>
              <a:t>و تریپتوفان برای اتصال به گیرنده ی حاملی که می تواند آنها را از سد خونی – مغزی عبور دهد، </a:t>
            </a:r>
            <a:r>
              <a:rPr lang="fa-IR" dirty="0" smtClean="0">
                <a:cs typeface="B Koodak" panose="00000700000000000000" pitchFamily="2" charset="-78"/>
              </a:rPr>
              <a:t>رقابت </a:t>
            </a:r>
            <a:r>
              <a:rPr lang="fa-IR" dirty="0" smtClean="0">
                <a:cs typeface="B Koodak" panose="00000700000000000000" pitchFamily="2" charset="-78"/>
              </a:rPr>
              <a:t>می کنند. زمانیکه سطوح </a:t>
            </a:r>
            <a:r>
              <a:rPr lang="en-US" dirty="0">
                <a:cs typeface="B Koodak" panose="00000700000000000000" pitchFamily="2" charset="-78"/>
              </a:rPr>
              <a:t>BCAAs</a:t>
            </a:r>
            <a:r>
              <a:rPr lang="fa-IR" dirty="0">
                <a:cs typeface="B Koodak" panose="00000700000000000000" pitchFamily="2" charset="-78"/>
              </a:rPr>
              <a:t> </a:t>
            </a:r>
            <a:r>
              <a:rPr lang="fa-IR" dirty="0" smtClean="0">
                <a:cs typeface="B Koodak" panose="00000700000000000000" pitchFamily="2" charset="-78"/>
              </a:rPr>
              <a:t>افزایش یابد، عبور تریپتوفان به مغز مهار می شود. با این وجود، زمانی که سطوح </a:t>
            </a:r>
            <a:r>
              <a:rPr lang="en-US" dirty="0">
                <a:cs typeface="B Koodak" panose="00000700000000000000" pitchFamily="2" charset="-78"/>
              </a:rPr>
              <a:t>BCAAs</a:t>
            </a:r>
            <a:r>
              <a:rPr lang="fa-IR" dirty="0">
                <a:cs typeface="B Koodak" panose="00000700000000000000" pitchFamily="2" charset="-78"/>
              </a:rPr>
              <a:t> </a:t>
            </a:r>
            <a:r>
              <a:rPr lang="fa-IR" dirty="0" smtClean="0">
                <a:cs typeface="B Koodak" panose="00000700000000000000" pitchFamily="2" charset="-78"/>
              </a:rPr>
              <a:t>خون پایین باشد، تریپتوفان بیشتری از گیرنده ی حامل جدا شده و در نتیجه تریپتوفان بیشتری وارد مغز می شود. تریپتوفان تشکیل </a:t>
            </a:r>
            <a:r>
              <a:rPr lang="en-US" dirty="0" smtClean="0">
                <a:cs typeface="B Koodak" panose="00000700000000000000" pitchFamily="2" charset="-78"/>
              </a:rPr>
              <a:t>5-HT</a:t>
            </a:r>
            <a:r>
              <a:rPr lang="fa-IR" dirty="0" smtClean="0">
                <a:cs typeface="B Koodak" panose="00000700000000000000" pitchFamily="2" charset="-78"/>
              </a:rPr>
              <a:t> را تحریک می کند. برای جلوگیری از وقوع پیوستن این موضوع، باید سطوح گلوکز خون و عضله حفظ شود تا گلوکونئوژنز انجام نشود.</a:t>
            </a:r>
            <a:endParaRPr lang="fa-IR" dirty="0">
              <a:cs typeface="B Koodak" panose="00000700000000000000" pitchFamily="2" charset="-78"/>
            </a:endParaRPr>
          </a:p>
        </p:txBody>
      </p:sp>
    </p:spTree>
    <p:extLst>
      <p:ext uri="{BB962C8B-B14F-4D97-AF65-F5344CB8AC3E}">
        <p14:creationId xmlns:p14="http://schemas.microsoft.com/office/powerpoint/2010/main" val="17344630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نظریه دوم خستگی مرکزی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995082" y="2017059"/>
            <a:ext cx="10381130" cy="4625788"/>
          </a:xfrm>
        </p:spPr>
        <p:txBody>
          <a:bodyPr>
            <a:normAutofit/>
          </a:bodyPr>
          <a:lstStyle/>
          <a:p>
            <a:pPr algn="just">
              <a:lnSpc>
                <a:spcPct val="200000"/>
              </a:lnSpc>
            </a:pPr>
            <a:r>
              <a:rPr lang="fa-IR" dirty="0" smtClean="0">
                <a:cs typeface="B Koodak" panose="00000700000000000000" pitchFamily="2" charset="-78"/>
              </a:rPr>
              <a:t>مصرف غذاهایی با تریپتوفان بالا می تواند حجم تریپتوفان عبور کرده از سد خونی – مغزی را افزایش دهد که نتیجه ی آن تولید </a:t>
            </a:r>
            <a:r>
              <a:rPr lang="en-US" dirty="0" smtClean="0">
                <a:cs typeface="B Koodak" panose="00000700000000000000" pitchFamily="2" charset="-78"/>
              </a:rPr>
              <a:t>5HT</a:t>
            </a:r>
            <a:r>
              <a:rPr lang="fa-IR" dirty="0" smtClean="0">
                <a:cs typeface="B Koodak" panose="00000700000000000000" pitchFamily="2" charset="-78"/>
              </a:rPr>
              <a:t> است. افزایش </a:t>
            </a:r>
            <a:r>
              <a:rPr lang="en-US" dirty="0" smtClean="0">
                <a:cs typeface="B Koodak" panose="00000700000000000000" pitchFamily="2" charset="-78"/>
              </a:rPr>
              <a:t>5HT</a:t>
            </a:r>
            <a:r>
              <a:rPr lang="fa-IR" dirty="0" smtClean="0">
                <a:cs typeface="B Koodak" panose="00000700000000000000" pitchFamily="2" charset="-78"/>
              </a:rPr>
              <a:t> خستگی زودرس را به دنبال دارد.</a:t>
            </a:r>
            <a:endParaRPr lang="fa-IR" dirty="0">
              <a:cs typeface="B Koodak" panose="00000700000000000000" pitchFamily="2" charset="-78"/>
            </a:endParaRPr>
          </a:p>
        </p:txBody>
      </p:sp>
    </p:spTree>
    <p:extLst>
      <p:ext uri="{BB962C8B-B14F-4D97-AF65-F5344CB8AC3E}">
        <p14:creationId xmlns:p14="http://schemas.microsoft.com/office/powerpoint/2010/main" val="31722865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40" y="860613"/>
            <a:ext cx="9720072" cy="793376"/>
          </a:xfrm>
        </p:spPr>
        <p:txBody>
          <a:bodyPr>
            <a:normAutofit/>
          </a:bodyPr>
          <a:lstStyle/>
          <a:p>
            <a:pPr algn="just"/>
            <a:r>
              <a:rPr lang="fa-IR" sz="3600" dirty="0" smtClean="0">
                <a:solidFill>
                  <a:schemeClr val="accent2">
                    <a:lumMod val="50000"/>
                  </a:schemeClr>
                </a:solidFill>
                <a:cs typeface="B Homa" panose="00000400000000000000" pitchFamily="2" charset="-78"/>
              </a:rPr>
              <a:t>نظریه سوم خستگی مرکزی</a:t>
            </a:r>
            <a:endParaRPr lang="fa-IR" sz="3600" dirty="0">
              <a:solidFill>
                <a:schemeClr val="accent2">
                  <a:lumMod val="50000"/>
                </a:schemeClr>
              </a:solidFill>
              <a:cs typeface="B Homa" panose="00000400000000000000" pitchFamily="2" charset="-78"/>
            </a:endParaRPr>
          </a:p>
        </p:txBody>
      </p:sp>
      <p:sp>
        <p:nvSpPr>
          <p:cNvPr id="3" name="Content Placeholder 2"/>
          <p:cNvSpPr>
            <a:spLocks noGrp="1"/>
          </p:cNvSpPr>
          <p:nvPr>
            <p:ph idx="1"/>
          </p:nvPr>
        </p:nvSpPr>
        <p:spPr>
          <a:xfrm>
            <a:off x="1048871" y="2043953"/>
            <a:ext cx="10488705" cy="4598894"/>
          </a:xfrm>
        </p:spPr>
        <p:txBody>
          <a:bodyPr>
            <a:normAutofit/>
          </a:bodyPr>
          <a:lstStyle/>
          <a:p>
            <a:pPr algn="just">
              <a:lnSpc>
                <a:spcPct val="200000"/>
              </a:lnSpc>
            </a:pPr>
            <a:r>
              <a:rPr lang="fa-IR" dirty="0" smtClean="0">
                <a:cs typeface="B Koodak" panose="00000700000000000000" pitchFamily="2" charset="-78"/>
              </a:rPr>
              <a:t>چربی ها در خون با تریپتوفان برای اتصال به پروتئین حامل رقابت می کنند. مصرف غذاهای پرچرب به طور ویژه ای با پروتئین حامل رقابت کرده و در نتیجه سهم بیشتری از تریپتوفان آزاد برای عبور از سد خونی- مغزی باقی می ماند. این امر سبب افزایش تولید </a:t>
            </a:r>
            <a:r>
              <a:rPr lang="en-US" dirty="0" smtClean="0">
                <a:cs typeface="B Koodak" panose="00000700000000000000" pitchFamily="2" charset="-78"/>
              </a:rPr>
              <a:t>5HT</a:t>
            </a:r>
            <a:r>
              <a:rPr lang="fa-IR" dirty="0" smtClean="0">
                <a:cs typeface="B Koodak" panose="00000700000000000000" pitchFamily="2" charset="-78"/>
              </a:rPr>
              <a:t> شده که ممکن است به خستگی زودرس منجر شود.</a:t>
            </a:r>
            <a:endParaRPr lang="fa-IR" dirty="0">
              <a:cs typeface="B Koodak" panose="00000700000000000000" pitchFamily="2" charset="-78"/>
            </a:endParaRPr>
          </a:p>
        </p:txBody>
      </p:sp>
    </p:spTree>
    <p:extLst>
      <p:ext uri="{BB962C8B-B14F-4D97-AF65-F5344CB8AC3E}">
        <p14:creationId xmlns:p14="http://schemas.microsoft.com/office/powerpoint/2010/main" val="19464478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232</TotalTime>
  <Words>1322</Words>
  <Application>Microsoft Office PowerPoint</Application>
  <PresentationFormat>Widescreen</PresentationFormat>
  <Paragraphs>51</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B Homa</vt:lpstr>
      <vt:lpstr>B Koodak</vt:lpstr>
      <vt:lpstr>B Titr</vt:lpstr>
      <vt:lpstr>Tw Cen MT</vt:lpstr>
      <vt:lpstr>Tw Cen MT Condensed</vt:lpstr>
      <vt:lpstr>Wingdings</vt:lpstr>
      <vt:lpstr>Wingdings 3</vt:lpstr>
      <vt:lpstr>Integral</vt:lpstr>
      <vt:lpstr>تغذیه ورزشی ریحانه شکوهی</vt:lpstr>
      <vt:lpstr>مصرف کربوهیدرات هنگام فعالیت ورزشی</vt:lpstr>
      <vt:lpstr>عوامل افزایش دهنده اتکا به کربوهیدرات</vt:lpstr>
      <vt:lpstr>عوامل کاهش دهنده هزینه انرژی از کربوهیدرات ها</vt:lpstr>
      <vt:lpstr>مصرف کربوهیدرات هنگام فعالیت ورزشی</vt:lpstr>
      <vt:lpstr>نظریه خستگی مرکزی</vt:lpstr>
      <vt:lpstr>نظریه اول خستگی مرکزی</vt:lpstr>
      <vt:lpstr>نظریه دوم خستگی مرکزی</vt:lpstr>
      <vt:lpstr>نظریه سوم خستگی مرکزی</vt:lpstr>
      <vt:lpstr>نیاز به کربوهیدرات</vt:lpstr>
      <vt:lpstr>نیاز به کربوهیدرات</vt:lpstr>
      <vt:lpstr>شاخص قندی</vt:lpstr>
      <vt:lpstr>شاخص قندی</vt:lpstr>
      <vt:lpstr>کربوهیدرات ها و فعالیت بدنی</vt:lpstr>
      <vt:lpstr>کربوهیدرات ها و فعالیت بدنی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تغذیه ورزشی ریحانه شکوهی</dc:title>
  <dc:creator>sharafi mohammad</dc:creator>
  <cp:lastModifiedBy>sharafi mohammad</cp:lastModifiedBy>
  <cp:revision>20</cp:revision>
  <dcterms:created xsi:type="dcterms:W3CDTF">2020-03-31T11:03:51Z</dcterms:created>
  <dcterms:modified xsi:type="dcterms:W3CDTF">2020-03-31T17:10:26Z</dcterms:modified>
</cp:coreProperties>
</file>