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52" r:id="rId1"/>
  </p:sldMasterIdLst>
  <p:sldIdLst>
    <p:sldId id="499" r:id="rId2"/>
    <p:sldId id="500" r:id="rId3"/>
    <p:sldId id="457" r:id="rId4"/>
    <p:sldId id="496" r:id="rId5"/>
    <p:sldId id="458" r:id="rId6"/>
    <p:sldId id="459" r:id="rId7"/>
    <p:sldId id="460" r:id="rId8"/>
    <p:sldId id="461" r:id="rId9"/>
    <p:sldId id="462" r:id="rId10"/>
    <p:sldId id="463" r:id="rId11"/>
    <p:sldId id="464" r:id="rId12"/>
    <p:sldId id="465" r:id="rId13"/>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26" autoAdjust="0"/>
    <p:restoredTop sz="94426" autoAdjust="0"/>
  </p:normalViewPr>
  <p:slideViewPr>
    <p:cSldViewPr>
      <p:cViewPr varScale="1">
        <p:scale>
          <a:sx n="76" d="100"/>
          <a:sy n="76" d="100"/>
        </p:scale>
        <p:origin x="996"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CD3A333-55BA-4DC2-9550-9A26DD14436D}" type="datetimeFigureOut">
              <a:rPr lang="fa-IR" smtClean="0"/>
              <a:pPr/>
              <a:t>18/07/1441</a:t>
            </a:fld>
            <a:endParaRPr lang="fa-I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a-I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EA7A27BE-D23F-4821-9DCA-43888787481F}"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a:xfrm>
            <a:off x="457200" y="6556248"/>
            <a:ext cx="3657600" cy="228600"/>
          </a:xfrm>
        </p:spPr>
        <p:txBody>
          <a:bodyPr/>
          <a:lstStyle/>
          <a:p>
            <a:endParaRPr lang="fa-I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EA7A27BE-D23F-4821-9DCA-43888787481F}"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a-IR"/>
          </a:p>
        </p:txBody>
      </p:sp>
      <p:sp>
        <p:nvSpPr>
          <p:cNvPr id="6" name="Slide Number Placeholder 5"/>
          <p:cNvSpPr>
            <a:spLocks noGrp="1"/>
          </p:cNvSpPr>
          <p:nvPr>
            <p:ph type="sldNum" sz="quarter" idx="12"/>
          </p:nvPr>
        </p:nvSpPr>
        <p:spPr>
          <a:xfrm>
            <a:off x="6733952" y="6555112"/>
            <a:ext cx="588336" cy="228600"/>
          </a:xfrm>
        </p:spPr>
        <p:txBody>
          <a:bodyPr/>
          <a:lstStyle/>
          <a:p>
            <a:fld id="{EA7A27BE-D23F-4821-9DCA-43888787481F}"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3CD3A333-55BA-4DC2-9550-9A26DD14436D}" type="datetimeFigureOut">
              <a:rPr lang="fa-IR" smtClean="0"/>
              <a:pPr/>
              <a:t>18/07/1441</a:t>
            </a:fld>
            <a:endParaRPr lang="fa-I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fa-IR"/>
          </a:p>
        </p:txBody>
      </p:sp>
      <p:sp>
        <p:nvSpPr>
          <p:cNvPr id="4" name="Slide Number Placeholder 3"/>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CD3A333-55BA-4DC2-9550-9A26DD14436D}" type="datetimeFigureOut">
              <a:rPr lang="fa-IR" smtClean="0"/>
              <a:pPr/>
              <a:t>18/07/1441</a:t>
            </a:fld>
            <a:endParaRPr lang="fa-I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a-I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EA7A27BE-D23F-4821-9DCA-43888787481F}"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484784"/>
            <a:ext cx="5124404" cy="3594130"/>
          </a:xfrm>
        </p:spPr>
        <p:txBody>
          <a:bodyPr/>
          <a:lstStyle/>
          <a:p>
            <a:pPr algn="ctr"/>
            <a:br>
              <a:rPr lang="fa-IR" sz="4800" dirty="0">
                <a:solidFill>
                  <a:srgbClr val="FFFF00"/>
                </a:solidFill>
                <a:cs typeface="B Nazanin" panose="00000400000000000000" pitchFamily="2" charset="-78"/>
              </a:rPr>
            </a:br>
            <a:br>
              <a:rPr lang="fa-IR" sz="4800" dirty="0">
                <a:solidFill>
                  <a:srgbClr val="FFFF00"/>
                </a:solidFill>
                <a:cs typeface="B Nazanin" panose="00000400000000000000" pitchFamily="2" charset="-78"/>
              </a:rPr>
            </a:br>
            <a:br>
              <a:rPr lang="fa-IR" sz="4800" dirty="0">
                <a:solidFill>
                  <a:srgbClr val="FFFF00"/>
                </a:solidFill>
                <a:cs typeface="+mn-cs"/>
              </a:rPr>
            </a:br>
            <a:br>
              <a:rPr lang="fa-IR" sz="4800" dirty="0">
                <a:solidFill>
                  <a:srgbClr val="FFFF00"/>
                </a:solidFill>
                <a:cs typeface="+mn-cs"/>
              </a:rPr>
            </a:br>
            <a:r>
              <a:rPr lang="fa-IR" sz="4800" dirty="0">
                <a:solidFill>
                  <a:srgbClr val="FFFF00"/>
                </a:solidFill>
                <a:cs typeface="B Nazanin" panose="00000400000000000000" pitchFamily="2" charset="-78"/>
              </a:rPr>
              <a:t>جلسه اول</a:t>
            </a:r>
            <a:br>
              <a:rPr lang="fa-IR" sz="4800" dirty="0">
                <a:solidFill>
                  <a:srgbClr val="FFFF00"/>
                </a:solidFill>
                <a:cs typeface="+mn-cs"/>
              </a:rPr>
            </a:br>
            <a:endParaRPr lang="fa-IR" sz="4000" b="0" dirty="0">
              <a:solidFill>
                <a:srgbClr val="FFFF00"/>
              </a:solidFill>
              <a:cs typeface="+mn-cs"/>
            </a:endParaRPr>
          </a:p>
        </p:txBody>
      </p:sp>
    </p:spTree>
    <p:extLst>
      <p:ext uri="{BB962C8B-B14F-4D97-AF65-F5344CB8AC3E}">
        <p14:creationId xmlns:p14="http://schemas.microsoft.com/office/powerpoint/2010/main" val="381758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6632"/>
            <a:ext cx="7704856" cy="6480719"/>
          </a:xfrm>
        </p:spPr>
        <p:txBody>
          <a:bodyPr>
            <a:normAutofit/>
          </a:bodyPr>
          <a:lstStyle/>
          <a:p>
            <a:pPr marL="0" indent="0" algn="just">
              <a:lnSpc>
                <a:spcPct val="150000"/>
              </a:lnSpc>
              <a:buNone/>
            </a:pPr>
            <a:r>
              <a:rPr lang="fa-IR" sz="2800" b="1" dirty="0">
                <a:solidFill>
                  <a:srgbClr val="FF0000"/>
                </a:solidFill>
                <a:cs typeface="B Nazanin" panose="00000400000000000000" pitchFamily="2" charset="-78"/>
              </a:rPr>
              <a:t>4- به پهلو دویدن، سرخوردن: </a:t>
            </a:r>
            <a:r>
              <a:rPr lang="fa-IR" sz="2400" dirty="0">
                <a:cs typeface="B Nazanin" panose="00000400000000000000" pitchFamily="2" charset="-78"/>
              </a:rPr>
              <a:t>این حرکت، ترکیبی از جهش کوتاه و گام برداشتن است که معمولاً از پهلو اجرا می شود.</a:t>
            </a:r>
          </a:p>
          <a:p>
            <a:pPr marL="0" indent="0" algn="just">
              <a:lnSpc>
                <a:spcPct val="150000"/>
              </a:lnSpc>
              <a:buNone/>
            </a:pPr>
            <a:r>
              <a:rPr lang="fa-IR" sz="2400" dirty="0">
                <a:cs typeface="B Nazanin" panose="00000400000000000000" pitchFamily="2" charset="-78"/>
              </a:rPr>
              <a:t>یک پا به عنوان پای راهنما همواره در جلو قرار دارد. پس از پرش کوچکی به پهلو، وزن بدن به روی پنجه ی پای راهنما منتقل می شود. </a:t>
            </a:r>
          </a:p>
          <a:p>
            <a:pPr marL="0" indent="0" algn="just">
              <a:lnSpc>
                <a:spcPct val="150000"/>
              </a:lnSpc>
              <a:buNone/>
            </a:pPr>
            <a:r>
              <a:rPr lang="fa-IR" sz="2400" dirty="0">
                <a:cs typeface="B Nazanin" panose="00000400000000000000" pitchFamily="2" charset="-78"/>
              </a:rPr>
              <a:t>برای نزدیک کردن پای پشت به راهنما، یک گام کوچک به پهلو بر می داریم. </a:t>
            </a:r>
            <a:endParaRPr lang="en-US" sz="2400" dirty="0">
              <a:cs typeface="B Nazanin" panose="00000400000000000000" pitchFamily="2" charset="-78"/>
            </a:endParaRPr>
          </a:p>
          <a:p>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3861048"/>
            <a:ext cx="5256584" cy="2220907"/>
          </a:xfrm>
          <a:prstGeom prst="rect">
            <a:avLst/>
          </a:prstGeom>
        </p:spPr>
      </p:pic>
      <p:pic>
        <p:nvPicPr>
          <p:cNvPr id="2" name="Recorded Sound">
            <a:hlinkClick r:id="" action="ppaction://media"/>
            <a:extLst>
              <a:ext uri="{FF2B5EF4-FFF2-40B4-BE49-F238E27FC236}">
                <a16:creationId xmlns:a16="http://schemas.microsoft.com/office/drawing/2014/main" id="{B7FDBD23-1278-412A-A00F-3E533D08F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0"/>
            <a:ext cx="406400" cy="406400"/>
          </a:xfrm>
          <a:prstGeom prst="rect">
            <a:avLst/>
          </a:prstGeom>
        </p:spPr>
      </p:pic>
    </p:spTree>
    <p:extLst>
      <p:ext uri="{BB962C8B-B14F-4D97-AF65-F5344CB8AC3E}">
        <p14:creationId xmlns:p14="http://schemas.microsoft.com/office/powerpoint/2010/main" val="34460466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1560" y="188640"/>
            <a:ext cx="6737937" cy="4392488"/>
          </a:xfrm>
        </p:spPr>
        <p:txBody>
          <a:bodyPr>
            <a:normAutofit/>
          </a:bodyPr>
          <a:lstStyle/>
          <a:p>
            <a:pPr marL="0" indent="0" algn="just">
              <a:lnSpc>
                <a:spcPct val="150000"/>
              </a:lnSpc>
              <a:buNone/>
            </a:pPr>
            <a:r>
              <a:rPr lang="fa-IR" sz="2800" b="1" dirty="0">
                <a:solidFill>
                  <a:srgbClr val="FF0000"/>
                </a:solidFill>
                <a:cs typeface="B Nazanin" panose="00000400000000000000" pitchFamily="2" charset="-78"/>
              </a:rPr>
              <a:t>5- با جهش رفتن: </a:t>
            </a:r>
            <a:r>
              <a:rPr lang="fa-IR" sz="2400" dirty="0">
                <a:cs typeface="B Nazanin" panose="00000400000000000000" pitchFamily="2" charset="-78"/>
              </a:rPr>
              <a:t>این حرکت، ترکیبی از یک جهش کوتاه و یک گام بلند است.</a:t>
            </a:r>
          </a:p>
          <a:p>
            <a:pPr marL="0" indent="0" algn="just">
              <a:lnSpc>
                <a:spcPct val="150000"/>
              </a:lnSpc>
              <a:buNone/>
            </a:pPr>
            <a:r>
              <a:rPr lang="fa-IR" sz="2400" dirty="0">
                <a:cs typeface="B Nazanin" panose="00000400000000000000" pitchFamily="2" charset="-78"/>
              </a:rPr>
              <a:t> فرد به حالت فنری روی یک پا به طرف جلو پرش می کند و در حالی که روی همان پا فرود می آید، با پای دیگر یک گام بلند به جلو بر می دارد و وزن بدن خود را به آن منتقل می کند.</a:t>
            </a:r>
          </a:p>
          <a:p>
            <a:pPr marL="0" indent="0" algn="just">
              <a:lnSpc>
                <a:spcPct val="150000"/>
              </a:lnSpc>
              <a:buNone/>
            </a:pPr>
            <a:r>
              <a:rPr lang="fa-IR" sz="2400" dirty="0">
                <a:cs typeface="B Nazanin" panose="00000400000000000000" pitchFamily="2" charset="-78"/>
              </a:rPr>
              <a:t> ازتاب دست ها برای توازن در حرکت استفاده می شود. </a:t>
            </a:r>
            <a:endParaRPr lang="en-US" sz="2400" dirty="0">
              <a:cs typeface="B Nazanin" panose="00000400000000000000" pitchFamily="2" charset="-78"/>
            </a:endParaRPr>
          </a:p>
          <a:p>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990" y="5013176"/>
            <a:ext cx="5293184" cy="1519144"/>
          </a:xfrm>
          <a:prstGeom prst="rect">
            <a:avLst/>
          </a:prstGeom>
        </p:spPr>
      </p:pic>
      <p:pic>
        <p:nvPicPr>
          <p:cNvPr id="2" name="Recorded Sound">
            <a:hlinkClick r:id="" action="ppaction://media"/>
            <a:extLst>
              <a:ext uri="{FF2B5EF4-FFF2-40B4-BE49-F238E27FC236}">
                <a16:creationId xmlns:a16="http://schemas.microsoft.com/office/drawing/2014/main" id="{32D82CF4-4C4F-4A2D-BB05-730BA4103B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7182" y="0"/>
            <a:ext cx="406400" cy="406400"/>
          </a:xfrm>
          <a:prstGeom prst="rect">
            <a:avLst/>
          </a:prstGeom>
        </p:spPr>
      </p:pic>
    </p:spTree>
    <p:extLst>
      <p:ext uri="{BB962C8B-B14F-4D97-AF65-F5344CB8AC3E}">
        <p14:creationId xmlns:p14="http://schemas.microsoft.com/office/powerpoint/2010/main" val="195501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6633"/>
            <a:ext cx="7704856" cy="4104455"/>
          </a:xfrm>
        </p:spPr>
        <p:txBody>
          <a:bodyPr>
            <a:noAutofit/>
          </a:bodyPr>
          <a:lstStyle/>
          <a:p>
            <a:pPr marL="0" indent="0" algn="just">
              <a:lnSpc>
                <a:spcPct val="150000"/>
              </a:lnSpc>
              <a:buNone/>
            </a:pPr>
            <a:r>
              <a:rPr lang="fa-IR" sz="2800" b="1" dirty="0">
                <a:solidFill>
                  <a:srgbClr val="FF0000"/>
                </a:solidFill>
                <a:cs typeface="B Nazanin" panose="00000400000000000000" pitchFamily="2" charset="-78"/>
              </a:rPr>
              <a:t>6- با پرش رفتن: </a:t>
            </a:r>
            <a:r>
              <a:rPr lang="fa-IR" sz="2400" dirty="0">
                <a:cs typeface="B Nazanin" panose="00000400000000000000" pitchFamily="2" charset="-78"/>
              </a:rPr>
              <a:t>این حرکت، همان حرکت دویدن است؛ با این تفاوت که ارتفاع زانو و مچ پا در این حرکت بالاتر از دویدن معمولی قرار می گیرد و در حالی که بدن از زمین جدا شده است، وزن آن از روی یک پا بر روی پای دیگر منتقل می شود. </a:t>
            </a:r>
          </a:p>
          <a:p>
            <a:pPr marL="0" indent="0" algn="just">
              <a:lnSpc>
                <a:spcPct val="150000"/>
              </a:lnSpc>
              <a:buNone/>
            </a:pPr>
            <a:r>
              <a:rPr lang="fa-IR" sz="2400" dirty="0">
                <a:cs typeface="B Nazanin" panose="00000400000000000000" pitchFamily="2" charset="-78"/>
              </a:rPr>
              <a:t>نیروی جدا شدن از روی زمین توسط پای اتکا تأمین می شود و بدن از زمین اوج گرفته و در فضا قرار می گیرد. </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4725144"/>
            <a:ext cx="3907262" cy="1923728"/>
          </a:xfrm>
          <a:prstGeom prst="rect">
            <a:avLst/>
          </a:prstGeom>
        </p:spPr>
      </p:pic>
      <p:pic>
        <p:nvPicPr>
          <p:cNvPr id="2" name="Recorded Sound">
            <a:hlinkClick r:id="" action="ppaction://media"/>
            <a:extLst>
              <a:ext uri="{FF2B5EF4-FFF2-40B4-BE49-F238E27FC236}">
                <a16:creationId xmlns:a16="http://schemas.microsoft.com/office/drawing/2014/main" id="{1D862155-5E47-4F94-98C1-9B7E40AA4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5956" y="5928"/>
            <a:ext cx="406400" cy="406400"/>
          </a:xfrm>
          <a:prstGeom prst="rect">
            <a:avLst/>
          </a:prstGeom>
        </p:spPr>
      </p:pic>
    </p:spTree>
    <p:extLst>
      <p:ext uri="{BB962C8B-B14F-4D97-AF65-F5344CB8AC3E}">
        <p14:creationId xmlns:p14="http://schemas.microsoft.com/office/powerpoint/2010/main" val="2198110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484784"/>
            <a:ext cx="5124404" cy="3594130"/>
          </a:xfrm>
        </p:spPr>
        <p:txBody>
          <a:bodyPr/>
          <a:lstStyle/>
          <a:p>
            <a:pPr algn="ctr"/>
            <a:br>
              <a:rPr lang="fa-IR" sz="4800" dirty="0">
                <a:solidFill>
                  <a:srgbClr val="FFFF00"/>
                </a:solidFill>
                <a:cs typeface="B Nazanin" panose="00000400000000000000" pitchFamily="2" charset="-78"/>
              </a:rPr>
            </a:br>
            <a:br>
              <a:rPr lang="fa-IR" sz="4800" dirty="0">
                <a:solidFill>
                  <a:srgbClr val="FFFF00"/>
                </a:solidFill>
                <a:cs typeface="B Nazanin" panose="00000400000000000000" pitchFamily="2" charset="-78"/>
              </a:rPr>
            </a:br>
            <a:br>
              <a:rPr lang="fa-IR" sz="4800" dirty="0">
                <a:solidFill>
                  <a:srgbClr val="FFFF00"/>
                </a:solidFill>
                <a:cs typeface="+mn-cs"/>
              </a:rPr>
            </a:br>
            <a:br>
              <a:rPr lang="fa-IR" sz="4800" dirty="0">
                <a:solidFill>
                  <a:srgbClr val="FFFF00"/>
                </a:solidFill>
                <a:cs typeface="+mn-cs"/>
              </a:rPr>
            </a:br>
            <a:r>
              <a:rPr lang="fa-IR" sz="4800" dirty="0">
                <a:solidFill>
                  <a:srgbClr val="FFFF00"/>
                </a:solidFill>
                <a:cs typeface="B Nazanin" panose="00000400000000000000" pitchFamily="2" charset="-78"/>
              </a:rPr>
              <a:t>فصل ۱ </a:t>
            </a:r>
            <a:br>
              <a:rPr lang="fa-IR" sz="4800" dirty="0">
                <a:solidFill>
                  <a:srgbClr val="FFFF00"/>
                </a:solidFill>
                <a:cs typeface="B Nazanin" panose="00000400000000000000" pitchFamily="2" charset="-78"/>
              </a:rPr>
            </a:br>
            <a:br>
              <a:rPr lang="fa-IR" sz="4800" dirty="0">
                <a:solidFill>
                  <a:srgbClr val="FFFF00"/>
                </a:solidFill>
                <a:cs typeface="B Nazanin" panose="00000400000000000000" pitchFamily="2" charset="-78"/>
              </a:rPr>
            </a:br>
            <a:r>
              <a:rPr lang="fa-IR" sz="4800" dirty="0">
                <a:solidFill>
                  <a:srgbClr val="FFFF00"/>
                </a:solidFill>
                <a:cs typeface="B Nazanin" panose="00000400000000000000" pitchFamily="2" charset="-78"/>
              </a:rPr>
              <a:t>حرکات پایه و بنیادی</a:t>
            </a:r>
            <a:br>
              <a:rPr lang="fa-IR" sz="4800" dirty="0">
                <a:solidFill>
                  <a:srgbClr val="FFFF00"/>
                </a:solidFill>
                <a:cs typeface="+mn-cs"/>
              </a:rPr>
            </a:br>
            <a:endParaRPr lang="fa-IR" sz="4000" b="0" dirty="0">
              <a:solidFill>
                <a:srgbClr val="FFFF00"/>
              </a:solidFill>
              <a:cs typeface="+mn-cs"/>
            </a:endParaRPr>
          </a:p>
        </p:txBody>
      </p:sp>
    </p:spTree>
    <p:extLst>
      <p:ext uri="{BB962C8B-B14F-4D97-AF65-F5344CB8AC3E}">
        <p14:creationId xmlns:p14="http://schemas.microsoft.com/office/powerpoint/2010/main" val="52972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05272"/>
            <a:ext cx="7200800" cy="6552728"/>
          </a:xfrm>
        </p:spPr>
        <p:txBody>
          <a:bodyPr>
            <a:noAutofit/>
          </a:bodyPr>
          <a:lstStyle/>
          <a:p>
            <a:pPr marL="0" indent="0" algn="just">
              <a:lnSpc>
                <a:spcPct val="150000"/>
              </a:lnSpc>
              <a:buNone/>
            </a:pPr>
            <a:r>
              <a:rPr lang="fa-IR" sz="2800" b="1" dirty="0">
                <a:solidFill>
                  <a:schemeClr val="accent5">
                    <a:lumMod val="75000"/>
                  </a:schemeClr>
                </a:solidFill>
                <a:cs typeface="B Nazanin" panose="00000400000000000000" pitchFamily="2" charset="-78"/>
              </a:rPr>
              <a:t>حرکات پایه </a:t>
            </a:r>
          </a:p>
          <a:p>
            <a:pPr algn="just">
              <a:lnSpc>
                <a:spcPct val="150000"/>
              </a:lnSpc>
            </a:pPr>
            <a:r>
              <a:rPr lang="fa-IR" sz="2400" dirty="0">
                <a:cs typeface="B Nazanin" panose="00000400000000000000" pitchFamily="2" charset="-78"/>
              </a:rPr>
              <a:t>حرکتهایی مثل راه رفتن، دویدن، پریدن، ضربه زدن، دریافت کردن و ...را حرکتهای پایه یا بنیادی می گویند.</a:t>
            </a:r>
          </a:p>
          <a:p>
            <a:pPr algn="just">
              <a:lnSpc>
                <a:spcPct val="150000"/>
              </a:lnSpc>
            </a:pPr>
            <a:r>
              <a:rPr lang="fa-IR" sz="2400" dirty="0">
                <a:cs typeface="B Nazanin" panose="00000400000000000000" pitchFamily="2" charset="-78"/>
              </a:rPr>
              <a:t>در واقع، همین حرکات در مراحل بالاتر به صورت ترکیبی و انفرادی اساس مهارت های ورزشی را می سازند.</a:t>
            </a:r>
          </a:p>
          <a:p>
            <a:pPr algn="just">
              <a:lnSpc>
                <a:spcPct val="150000"/>
              </a:lnSpc>
            </a:pPr>
            <a:r>
              <a:rPr lang="fa-IR" sz="2400" dirty="0">
                <a:cs typeface="B Nazanin" panose="00000400000000000000" pitchFamily="2" charset="-78"/>
              </a:rPr>
              <a:t>کودک باید تجربه های فراوانی را در این حرکات به دست آورد تا از این طریق رشد و پالایش آن ها میسر شده و از ظرافت بیشتری برخوردار شوند.</a:t>
            </a:r>
          </a:p>
          <a:p>
            <a:pPr algn="just">
              <a:lnSpc>
                <a:spcPct val="150000"/>
              </a:lnSpc>
            </a:pPr>
            <a:r>
              <a:rPr lang="fa-IR" sz="2400" dirty="0">
                <a:cs typeface="B Nazanin" panose="00000400000000000000" pitchFamily="2" charset="-78"/>
              </a:rPr>
              <a:t>کم توجهی به این موضوع، یادگیری مهارت های ورزشی را در سنین بالاتر دچار اشکال خواهد کرد. </a:t>
            </a:r>
            <a:endParaRPr lang="en-US" sz="2400" dirty="0"/>
          </a:p>
        </p:txBody>
      </p:sp>
      <p:pic>
        <p:nvPicPr>
          <p:cNvPr id="2" name="Recorded Sound">
            <a:hlinkClick r:id="" action="ppaction://media"/>
            <a:extLst>
              <a:ext uri="{FF2B5EF4-FFF2-40B4-BE49-F238E27FC236}">
                <a16:creationId xmlns:a16="http://schemas.microsoft.com/office/drawing/2014/main" id="{4427EB1E-A8A1-4450-829A-EFAA6EA1F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344" y="51738"/>
            <a:ext cx="406400" cy="406400"/>
          </a:xfrm>
          <a:prstGeom prst="rect">
            <a:avLst/>
          </a:prstGeom>
        </p:spPr>
      </p:pic>
    </p:spTree>
    <p:extLst>
      <p:ext uri="{BB962C8B-B14F-4D97-AF65-F5344CB8AC3E}">
        <p14:creationId xmlns:p14="http://schemas.microsoft.com/office/powerpoint/2010/main" val="235378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121789-A5BD-443A-8289-DE992A121754}"/>
              </a:ext>
            </a:extLst>
          </p:cNvPr>
          <p:cNvSpPr>
            <a:spLocks noGrp="1"/>
          </p:cNvSpPr>
          <p:nvPr>
            <p:ph idx="1"/>
          </p:nvPr>
        </p:nvSpPr>
        <p:spPr/>
        <p:txBody>
          <a:bodyPr/>
          <a:lstStyle/>
          <a:p>
            <a:r>
              <a:rPr lang="fa-IR" sz="2800" dirty="0">
                <a:cs typeface="B Nazanin" panose="00000400000000000000" pitchFamily="2" charset="-78"/>
              </a:rPr>
              <a:t>اقدام به پالایش حرکات در سنین بالاتر، به جهت ایجاد عادتهای غلط و نامناسب به علت یادگیری غلط،دشوارتر خواهد بود. </a:t>
            </a:r>
          </a:p>
          <a:p>
            <a:endParaRPr lang="fa-IR" sz="2800" dirty="0">
              <a:cs typeface="B Nazanin" panose="00000400000000000000" pitchFamily="2" charset="-78"/>
            </a:endParaRPr>
          </a:p>
          <a:p>
            <a:r>
              <a:rPr lang="fa-IR" sz="2800" dirty="0">
                <a:cs typeface="B Nazanin" panose="00000400000000000000" pitchFamily="2" charset="-78"/>
              </a:rPr>
              <a:t>از طرف دیگر، فراموش کردن عادت های غلط نیز برای کودک مشکلی است که یادگیری صحیح را دشوار می سازد. </a:t>
            </a:r>
          </a:p>
          <a:p>
            <a:endParaRPr lang="fa-IR" sz="2800" dirty="0">
              <a:cs typeface="B Nazanin" panose="00000400000000000000" pitchFamily="2" charset="-78"/>
            </a:endParaRPr>
          </a:p>
          <a:p>
            <a:r>
              <a:rPr lang="fa-IR" sz="2800" dirty="0">
                <a:cs typeface="B Nazanin" panose="00000400000000000000" pitchFamily="2" charset="-78"/>
              </a:rPr>
              <a:t>برایند تمامی موارد یاد شده ناامیدی، شکست و وازدگی از فعالیت های جسمانی و ایجاد تصویر منفی از فرد در ذهن خویش است.</a:t>
            </a:r>
            <a:endParaRPr lang="en-US" sz="2800" dirty="0">
              <a:cs typeface="B Nazanin" panose="00000400000000000000" pitchFamily="2" charset="-78"/>
            </a:endParaRPr>
          </a:p>
          <a:p>
            <a:endParaRPr lang="en-US" dirty="0"/>
          </a:p>
        </p:txBody>
      </p:sp>
      <p:pic>
        <p:nvPicPr>
          <p:cNvPr id="2" name="Recorded Sound">
            <a:hlinkClick r:id="" action="ppaction://media"/>
            <a:extLst>
              <a:ext uri="{FF2B5EF4-FFF2-40B4-BE49-F238E27FC236}">
                <a16:creationId xmlns:a16="http://schemas.microsoft.com/office/drawing/2014/main" id="{7E2E0FBF-20BA-428D-93AC-19FAD82833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02264"/>
            <a:ext cx="406400" cy="406400"/>
          </a:xfrm>
          <a:prstGeom prst="rect">
            <a:avLst/>
          </a:prstGeom>
        </p:spPr>
      </p:pic>
    </p:spTree>
    <p:extLst>
      <p:ext uri="{BB962C8B-B14F-4D97-AF65-F5344CB8AC3E}">
        <p14:creationId xmlns:p14="http://schemas.microsoft.com/office/powerpoint/2010/main" val="67956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307" y="1877757"/>
            <a:ext cx="7886700" cy="3263504"/>
          </a:xfrm>
        </p:spPr>
        <p:txBody>
          <a:bodyPr>
            <a:normAutofit/>
          </a:bodyPr>
          <a:lstStyle/>
          <a:p>
            <a:pPr marL="0" indent="0">
              <a:lnSpc>
                <a:spcPct val="200000"/>
              </a:lnSpc>
              <a:buNone/>
            </a:pPr>
            <a:r>
              <a:rPr lang="fa-IR" sz="2400" b="1" dirty="0">
                <a:solidFill>
                  <a:schemeClr val="accent5">
                    <a:lumMod val="75000"/>
                  </a:schemeClr>
                </a:solidFill>
                <a:cs typeface="B Nazanin" panose="00000400000000000000" pitchFamily="2" charset="-78"/>
              </a:rPr>
              <a:t>حرکت های پایه را به سه دسته تقسیم می کنند؟</a:t>
            </a:r>
            <a:endParaRPr lang="en-US" sz="2400" b="1" dirty="0">
              <a:solidFill>
                <a:schemeClr val="accent5">
                  <a:lumMod val="75000"/>
                </a:schemeClr>
              </a:solidFill>
              <a:cs typeface="B Nazanin" panose="00000400000000000000" pitchFamily="2" charset="-78"/>
            </a:endParaRPr>
          </a:p>
          <a:p>
            <a:pPr>
              <a:lnSpc>
                <a:spcPct val="200000"/>
              </a:lnSpc>
              <a:buFont typeface="Wingdings" panose="05000000000000000000" pitchFamily="2" charset="2"/>
              <a:buChar char="ü"/>
            </a:pPr>
            <a:r>
              <a:rPr lang="fa-IR" sz="2400" dirty="0">
                <a:cs typeface="B Nazanin" panose="00000400000000000000" pitchFamily="2" charset="-78"/>
              </a:rPr>
              <a:t>الف- حرکت های انتقالی </a:t>
            </a:r>
            <a:endParaRPr lang="en-US" sz="2400" dirty="0">
              <a:cs typeface="B Nazanin" panose="00000400000000000000" pitchFamily="2" charset="-78"/>
            </a:endParaRPr>
          </a:p>
          <a:p>
            <a:pPr>
              <a:lnSpc>
                <a:spcPct val="200000"/>
              </a:lnSpc>
              <a:buFont typeface="Wingdings" panose="05000000000000000000" pitchFamily="2" charset="2"/>
              <a:buChar char="ü"/>
            </a:pPr>
            <a:r>
              <a:rPr lang="fa-IR" sz="2400" dirty="0">
                <a:cs typeface="B Nazanin" panose="00000400000000000000" pitchFamily="2" charset="-78"/>
              </a:rPr>
              <a:t>ب- حرکت های غیرانتقالی </a:t>
            </a:r>
            <a:endParaRPr lang="en-US" sz="2400" dirty="0">
              <a:cs typeface="B Nazanin" panose="00000400000000000000" pitchFamily="2" charset="-78"/>
            </a:endParaRPr>
          </a:p>
          <a:p>
            <a:pPr>
              <a:lnSpc>
                <a:spcPct val="200000"/>
              </a:lnSpc>
              <a:buFont typeface="Wingdings" panose="05000000000000000000" pitchFamily="2" charset="2"/>
              <a:buChar char="ü"/>
            </a:pPr>
            <a:r>
              <a:rPr lang="fa-IR" sz="2400" dirty="0">
                <a:cs typeface="B Nazanin" panose="00000400000000000000" pitchFamily="2" charset="-78"/>
              </a:rPr>
              <a:t>پ- حرکت های کنترلی (دست ورزی)</a:t>
            </a:r>
            <a:endParaRPr lang="en-US" sz="2400" dirty="0">
              <a:cs typeface="B Nazanin" panose="00000400000000000000" pitchFamily="2" charset="-78"/>
            </a:endParaRPr>
          </a:p>
          <a:p>
            <a:pPr marL="0" indent="0">
              <a:buNone/>
            </a:pPr>
            <a:endParaRPr lang="en-US" sz="2400" dirty="0"/>
          </a:p>
        </p:txBody>
      </p:sp>
      <p:pic>
        <p:nvPicPr>
          <p:cNvPr id="2" name="Recorded Sound">
            <a:hlinkClick r:id="" action="ppaction://media"/>
            <a:extLst>
              <a:ext uri="{FF2B5EF4-FFF2-40B4-BE49-F238E27FC236}">
                <a16:creationId xmlns:a16="http://schemas.microsoft.com/office/drawing/2014/main" id="{D39E454C-70D7-4794-928A-94E290CF1E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332656"/>
            <a:ext cx="406400" cy="406400"/>
          </a:xfrm>
          <a:prstGeom prst="rect">
            <a:avLst/>
          </a:prstGeom>
        </p:spPr>
      </p:pic>
    </p:spTree>
    <p:extLst>
      <p:ext uri="{BB962C8B-B14F-4D97-AF65-F5344CB8AC3E}">
        <p14:creationId xmlns:p14="http://schemas.microsoft.com/office/powerpoint/2010/main" val="185729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268760"/>
            <a:ext cx="6501108" cy="4042825"/>
          </a:xfrm>
        </p:spPr>
        <p:txBody>
          <a:bodyPr>
            <a:normAutofit/>
          </a:bodyPr>
          <a:lstStyle/>
          <a:p>
            <a:pPr marL="0" indent="0" algn="just">
              <a:lnSpc>
                <a:spcPct val="150000"/>
              </a:lnSpc>
              <a:buNone/>
            </a:pPr>
            <a:r>
              <a:rPr lang="fa-IR" sz="2400" b="1" dirty="0">
                <a:solidFill>
                  <a:schemeClr val="accent5">
                    <a:lumMod val="75000"/>
                  </a:schemeClr>
                </a:solidFill>
                <a:cs typeface="B Nazanin" panose="00000400000000000000" pitchFamily="2" charset="-78"/>
              </a:rPr>
              <a:t>الف- حرکت های انتقالی: </a:t>
            </a:r>
          </a:p>
          <a:p>
            <a:pPr marL="0" indent="0" algn="just">
              <a:lnSpc>
                <a:spcPct val="150000"/>
              </a:lnSpc>
              <a:buNone/>
            </a:pPr>
            <a:r>
              <a:rPr lang="fa-IR" sz="2400" dirty="0">
                <a:cs typeface="B Nazanin" panose="00000400000000000000" pitchFamily="2" charset="-78"/>
              </a:rPr>
              <a:t>به آن دسته از حرکات گفته می شود که بدن را در جهت افقی یا عمودی از جایی به جای دیگر منتقل می کنند.فعالیت هایی مثل راه رفتن، دویدن، لی لی کردن، با پرش رفتن، تاختن (یورتمه رفتن) و جهیدن از این دسته حرکات اند. </a:t>
            </a:r>
            <a:endParaRPr lang="en-US" sz="2400" dirty="0">
              <a:cs typeface="B Nazanin" panose="00000400000000000000" pitchFamily="2" charset="-78"/>
            </a:endParaRPr>
          </a:p>
          <a:p>
            <a:pPr algn="just" rtl="1"/>
            <a:endParaRPr lang="en-US" sz="2400" dirty="0"/>
          </a:p>
        </p:txBody>
      </p:sp>
      <p:pic>
        <p:nvPicPr>
          <p:cNvPr id="2" name="Recorded Sound">
            <a:hlinkClick r:id="" action="ppaction://media"/>
            <a:extLst>
              <a:ext uri="{FF2B5EF4-FFF2-40B4-BE49-F238E27FC236}">
                <a16:creationId xmlns:a16="http://schemas.microsoft.com/office/drawing/2014/main" id="{B984CCE8-F1B5-4657-ADB7-9553FFBF15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67744" y="862360"/>
            <a:ext cx="406400" cy="406400"/>
          </a:xfrm>
          <a:prstGeom prst="rect">
            <a:avLst/>
          </a:prstGeom>
        </p:spPr>
      </p:pic>
    </p:spTree>
    <p:extLst>
      <p:ext uri="{BB962C8B-B14F-4D97-AF65-F5344CB8AC3E}">
        <p14:creationId xmlns:p14="http://schemas.microsoft.com/office/powerpoint/2010/main" val="422699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251520" y="116632"/>
            <a:ext cx="7704855" cy="6624735"/>
          </a:xfrm>
        </p:spPr>
        <p:txBody>
          <a:bodyPr>
            <a:normAutofit/>
          </a:bodyPr>
          <a:lstStyle/>
          <a:p>
            <a:pPr marL="0" indent="0" algn="just">
              <a:lnSpc>
                <a:spcPct val="150000"/>
              </a:lnSpc>
              <a:buNone/>
            </a:pPr>
            <a:r>
              <a:rPr lang="fa-IR" sz="2800" b="1" dirty="0">
                <a:solidFill>
                  <a:srgbClr val="FF0000"/>
                </a:solidFill>
                <a:cs typeface="B Nazanin" panose="00000400000000000000" pitchFamily="2" charset="-78"/>
              </a:rPr>
              <a:t>1-راه رفتن: </a:t>
            </a:r>
            <a:r>
              <a:rPr lang="fa-IR" sz="2400" dirty="0">
                <a:cs typeface="B Nazanin" panose="00000400000000000000" pitchFamily="2" charset="-78"/>
              </a:rPr>
              <a:t>این حرکت بدن را در فضا به جلو، عقب، در خط منحنی یا راست انتقال می دهد. </a:t>
            </a:r>
          </a:p>
          <a:p>
            <a:pPr marL="0" indent="0" algn="just">
              <a:lnSpc>
                <a:spcPct val="150000"/>
              </a:lnSpc>
              <a:buNone/>
            </a:pPr>
            <a:r>
              <a:rPr lang="fa-IR" sz="2400" dirty="0">
                <a:cs typeface="B Nazanin" panose="00000400000000000000" pitchFamily="2" charset="-78"/>
              </a:rPr>
              <a:t>در واقع، راه رفتن عمل </a:t>
            </a:r>
            <a:r>
              <a:rPr lang="fa-IR" sz="2400" b="1" dirty="0">
                <a:solidFill>
                  <a:schemeClr val="accent5">
                    <a:lumMod val="75000"/>
                  </a:schemeClr>
                </a:solidFill>
                <a:cs typeface="B Nazanin" panose="00000400000000000000" pitchFamily="2" charset="-78"/>
              </a:rPr>
              <a:t>انتقال وزن بدن </a:t>
            </a:r>
            <a:r>
              <a:rPr lang="fa-IR" sz="2400" dirty="0">
                <a:cs typeface="B Nazanin" panose="00000400000000000000" pitchFamily="2" charset="-78"/>
              </a:rPr>
              <a:t>است. در این حرکت، وقتی یک دست و پای مخالف آن به جلو حرکت می کند، همزمان، دست و پای دیگر به عقب می روند. </a:t>
            </a:r>
          </a:p>
          <a:p>
            <a:pPr marL="0" indent="0" algn="just">
              <a:lnSpc>
                <a:spcPct val="150000"/>
              </a:lnSpc>
              <a:buNone/>
            </a:pPr>
            <a:r>
              <a:rPr lang="fa-IR" sz="2400" dirty="0">
                <a:cs typeface="B Nazanin" panose="00000400000000000000" pitchFamily="2" charset="-78"/>
              </a:rPr>
              <a:t>یک پای فرد همواره روی زمین قرار دارد حرکت باید موزون باشد و به راحتی انجام شود و نیز سر و گردن به صورت قائم قرار گیرند فرد باید به طرف جلو نگاه کند. </a:t>
            </a:r>
            <a:endParaRPr lang="en-US" sz="2400" dirty="0">
              <a:cs typeface="B Nazanin" panose="00000400000000000000" pitchFamily="2"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184" y="4466146"/>
            <a:ext cx="4339526" cy="2271064"/>
          </a:xfrm>
          <a:prstGeom prst="rect">
            <a:avLst/>
          </a:prstGeom>
        </p:spPr>
      </p:pic>
      <p:pic>
        <p:nvPicPr>
          <p:cNvPr id="2" name="Recorded Sound">
            <a:hlinkClick r:id="" action="ppaction://media"/>
            <a:extLst>
              <a:ext uri="{FF2B5EF4-FFF2-40B4-BE49-F238E27FC236}">
                <a16:creationId xmlns:a16="http://schemas.microsoft.com/office/drawing/2014/main" id="{13706090-8D26-4D0B-96BF-55E3343401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8298" y="0"/>
            <a:ext cx="406400" cy="406400"/>
          </a:xfrm>
          <a:prstGeom prst="rect">
            <a:avLst/>
          </a:prstGeom>
        </p:spPr>
      </p:pic>
    </p:spTree>
    <p:extLst>
      <p:ext uri="{BB962C8B-B14F-4D97-AF65-F5344CB8AC3E}">
        <p14:creationId xmlns:p14="http://schemas.microsoft.com/office/powerpoint/2010/main" val="373894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00322"/>
            <a:ext cx="7399734" cy="4929555"/>
          </a:xfrm>
          <a:prstGeom prst="rect">
            <a:avLst/>
          </a:prstGeom>
        </p:spPr>
        <p:txBody>
          <a:bodyPr wrap="square">
            <a:spAutoFit/>
          </a:bodyPr>
          <a:lstStyle/>
          <a:p>
            <a:pPr marL="0" indent="0" algn="just">
              <a:lnSpc>
                <a:spcPct val="150000"/>
              </a:lnSpc>
              <a:spcAft>
                <a:spcPts val="750"/>
              </a:spcAft>
              <a:buNone/>
              <a:tabLst>
                <a:tab pos="2335530" algn="l"/>
              </a:tabLst>
            </a:pPr>
            <a:r>
              <a:rPr lang="fa-IR" sz="28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2- دویدن: </a:t>
            </a:r>
            <a:r>
              <a:rPr lang="fa-IR" sz="2400" dirty="0">
                <a:latin typeface="Calibri" panose="020F0502020204030204" pitchFamily="34" charset="0"/>
                <a:ea typeface="Times New Roman" panose="02020603050405020304" pitchFamily="18" charset="0"/>
                <a:cs typeface="B Nazanin" panose="00000400000000000000" pitchFamily="2" charset="-78"/>
              </a:rPr>
              <a:t>دویدن، راه رفتن سریع است؛ با این تفاوت که در یک لحظه، هنگامی که بدن به طرف جلو حرکت می کند، دو پا با زمین تماس ندارند.</a:t>
            </a:r>
          </a:p>
          <a:p>
            <a:pPr marL="0" indent="0" algn="just">
              <a:lnSpc>
                <a:spcPct val="150000"/>
              </a:lnSpc>
              <a:spcAft>
                <a:spcPts val="750"/>
              </a:spcAft>
              <a:buNone/>
              <a:tabLst>
                <a:tab pos="2335530" algn="l"/>
              </a:tabLst>
            </a:pPr>
            <a:r>
              <a:rPr lang="fa-IR" sz="2400" dirty="0">
                <a:latin typeface="Calibri" panose="020F0502020204030204" pitchFamily="34" charset="0"/>
                <a:ea typeface="Times New Roman" panose="02020603050405020304" pitchFamily="18" charset="0"/>
                <a:cs typeface="B Nazanin" panose="00000400000000000000" pitchFamily="2" charset="-78"/>
              </a:rPr>
              <a:t>در این حرکت، زانوها بیشتر خم شده و پاها از زمین بیشتر بلند می شوند و با نیروی زیادتری بر روی زمین قرار می گیرند بدن هم کمی به طرف جلو خم می شود.</a:t>
            </a:r>
          </a:p>
          <a:p>
            <a:pPr marL="0" indent="0" algn="just">
              <a:lnSpc>
                <a:spcPct val="150000"/>
              </a:lnSpc>
              <a:spcAft>
                <a:spcPts val="750"/>
              </a:spcAft>
              <a:buNone/>
              <a:tabLst>
                <a:tab pos="2335530" algn="l"/>
              </a:tabLst>
            </a:pPr>
            <a:r>
              <a:rPr lang="fa-IR" sz="2400" dirty="0">
                <a:latin typeface="Calibri" panose="020F0502020204030204" pitchFamily="34" charset="0"/>
                <a:ea typeface="Times New Roman" panose="02020603050405020304" pitchFamily="18" charset="0"/>
                <a:cs typeface="B Nazanin" panose="00000400000000000000" pitchFamily="2" charset="-78"/>
              </a:rPr>
              <a:t>در دویدن نیز وقتی یک پا به عقب حرکت می کند دست مخالف به طرف جلو می آید. تعویض مستمر موقعیت دست باید به شکل موزون و هماهنگ انجام شود.</a:t>
            </a:r>
            <a:endParaRPr lang="en-US" sz="2400" dirty="0">
              <a:latin typeface="Calibri" panose="020F050202020403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5013176"/>
            <a:ext cx="5433977" cy="1744502"/>
          </a:xfrm>
          <a:prstGeom prst="rect">
            <a:avLst/>
          </a:prstGeom>
        </p:spPr>
      </p:pic>
      <p:pic>
        <p:nvPicPr>
          <p:cNvPr id="2" name="Recorded Sound">
            <a:hlinkClick r:id="" action="ppaction://media"/>
            <a:extLst>
              <a:ext uri="{FF2B5EF4-FFF2-40B4-BE49-F238E27FC236}">
                <a16:creationId xmlns:a16="http://schemas.microsoft.com/office/drawing/2014/main" id="{352501C6-7796-4AC2-9B1E-7713E5C0D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123392"/>
            <a:ext cx="406400" cy="406400"/>
          </a:xfrm>
          <a:prstGeom prst="rect">
            <a:avLst/>
          </a:prstGeom>
        </p:spPr>
      </p:pic>
    </p:spTree>
    <p:extLst>
      <p:ext uri="{BB962C8B-B14F-4D97-AF65-F5344CB8AC3E}">
        <p14:creationId xmlns:p14="http://schemas.microsoft.com/office/powerpoint/2010/main" val="4272116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7776864" cy="6624736"/>
          </a:xfrm>
        </p:spPr>
        <p:txBody>
          <a:bodyPr>
            <a:normAutofit/>
          </a:bodyPr>
          <a:lstStyle/>
          <a:p>
            <a:pPr marL="0" indent="0" algn="just">
              <a:lnSpc>
                <a:spcPct val="150000"/>
              </a:lnSpc>
              <a:buNone/>
            </a:pPr>
            <a:r>
              <a:rPr lang="fa-IR" sz="2800" b="1" dirty="0">
                <a:solidFill>
                  <a:srgbClr val="FF0000"/>
                </a:solidFill>
                <a:cs typeface="B Nazanin" panose="00000400000000000000" pitchFamily="2" charset="-78"/>
              </a:rPr>
              <a:t>3- لی لی کردن: </a:t>
            </a:r>
            <a:r>
              <a:rPr lang="fa-IR" sz="2400" dirty="0">
                <a:cs typeface="B Nazanin" panose="00000400000000000000" pitchFamily="2" charset="-78"/>
              </a:rPr>
              <a:t>در این حرکت، وزن بدن از روی یک پا مجدداً بر روی همان پا منتقل می شود. </a:t>
            </a:r>
          </a:p>
          <a:p>
            <a:pPr marL="0" indent="0" algn="just">
              <a:lnSpc>
                <a:spcPct val="150000"/>
              </a:lnSpc>
              <a:buNone/>
            </a:pPr>
            <a:r>
              <a:rPr lang="fa-IR" sz="2400" dirty="0">
                <a:cs typeface="B Nazanin" panose="00000400000000000000" pitchFamily="2" charset="-78"/>
              </a:rPr>
              <a:t>در حرکت بدن به طرف بالا، انگشتان پا آخرین قسمت پا هستند که از روی زمین جدا می شوند.</a:t>
            </a:r>
          </a:p>
          <a:p>
            <a:pPr marL="0" indent="0" algn="just">
              <a:lnSpc>
                <a:spcPct val="150000"/>
              </a:lnSpc>
              <a:buNone/>
            </a:pPr>
            <a:r>
              <a:rPr lang="fa-IR" sz="2400" dirty="0">
                <a:cs typeface="B Nazanin" panose="00000400000000000000" pitchFamily="2" charset="-78"/>
              </a:rPr>
              <a:t> بازوها برای کشیدن بدن به فضای بالای سر به سرعت به طرف بالا حرکت می کنند .</a:t>
            </a:r>
            <a:endParaRPr lang="en-US" sz="2400" dirty="0">
              <a:cs typeface="B Nazanin" panose="00000400000000000000" pitchFamily="2" charset="-78"/>
            </a:endParaRPr>
          </a:p>
          <a:p>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4149080"/>
            <a:ext cx="5036294" cy="2255003"/>
          </a:xfrm>
          <a:prstGeom prst="rect">
            <a:avLst/>
          </a:prstGeom>
        </p:spPr>
      </p:pic>
      <p:pic>
        <p:nvPicPr>
          <p:cNvPr id="2" name="Recorded Sound">
            <a:hlinkClick r:id="" action="ppaction://media"/>
            <a:extLst>
              <a:ext uri="{FF2B5EF4-FFF2-40B4-BE49-F238E27FC236}">
                <a16:creationId xmlns:a16="http://schemas.microsoft.com/office/drawing/2014/main" id="{9D1777DF-0356-4248-A026-37F362DF9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116632"/>
            <a:ext cx="406400" cy="406400"/>
          </a:xfrm>
          <a:prstGeom prst="rect">
            <a:avLst/>
          </a:prstGeom>
        </p:spPr>
      </p:pic>
    </p:spTree>
    <p:extLst>
      <p:ext uri="{BB962C8B-B14F-4D97-AF65-F5344CB8AC3E}">
        <p14:creationId xmlns:p14="http://schemas.microsoft.com/office/powerpoint/2010/main" val="40873715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2193</TotalTime>
  <Words>770</Words>
  <Application>Microsoft Office PowerPoint</Application>
  <PresentationFormat>On-screen Show (4:3)</PresentationFormat>
  <Paragraphs>35</Paragraphs>
  <Slides>12</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Trebuchet MS</vt:lpstr>
      <vt:lpstr>Wingdings</vt:lpstr>
      <vt:lpstr>Wingdings 2</vt:lpstr>
      <vt:lpstr>Opulent</vt:lpstr>
      <vt:lpstr>    جلسه اول </vt:lpstr>
      <vt:lpstr>    فصل ۱   حرکات پایه و بنیادی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تئوريهاي بازاريابي</dc:title>
  <dc:creator>MRT</dc:creator>
  <cp:lastModifiedBy>mohmmad</cp:lastModifiedBy>
  <cp:revision>223</cp:revision>
  <dcterms:created xsi:type="dcterms:W3CDTF">2017-03-26T15:43:51Z</dcterms:created>
  <dcterms:modified xsi:type="dcterms:W3CDTF">2020-03-12T17:27:01Z</dcterms:modified>
</cp:coreProperties>
</file>