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3" r:id="rId1"/>
  </p:sldMasterIdLst>
  <p:notesMasterIdLst>
    <p:notesMasterId r:id="rId14"/>
  </p:notesMasterIdLst>
  <p:sldIdLst>
    <p:sldId id="347" r:id="rId2"/>
    <p:sldId id="311" r:id="rId3"/>
    <p:sldId id="315" r:id="rId4"/>
    <p:sldId id="313" r:id="rId5"/>
    <p:sldId id="312" r:id="rId6"/>
    <p:sldId id="323" r:id="rId7"/>
    <p:sldId id="317" r:id="rId8"/>
    <p:sldId id="319" r:id="rId9"/>
    <p:sldId id="320" r:id="rId10"/>
    <p:sldId id="348" r:id="rId11"/>
    <p:sldId id="349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62545-5290-455D-B016-DD65203B7E4B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152A-6BFB-484F-B6C0-7D93C03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8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5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83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4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23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91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37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1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7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0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8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1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4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1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  <p:sldLayoutId id="2147484217" r:id="rId14"/>
    <p:sldLayoutId id="2147484218" r:id="rId15"/>
    <p:sldLayoutId id="2147484219" r:id="rId16"/>
    <p:sldLayoutId id="21474842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بنام خدا</a:t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>
                <a:solidFill>
                  <a:schemeClr val="accent1"/>
                </a:solidFill>
              </a:rPr>
              <a:t>فیزیولوژی ورزش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5778550" cy="1388534"/>
          </a:xfrm>
        </p:spPr>
        <p:txBody>
          <a:bodyPr/>
          <a:lstStyle/>
          <a:p>
            <a:pPr algn="ctr"/>
            <a:r>
              <a:rPr lang="fa-IR" dirty="0" smtClean="0"/>
              <a:t>استاد: خانم الهام خانی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13" y="3801341"/>
            <a:ext cx="2143125" cy="28575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18" y="6049241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525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6873" y="173046"/>
            <a:ext cx="3966151" cy="1738881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chemeClr val="accent1"/>
                </a:solidFill>
              </a:rPr>
              <a:t>میوزین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364" y="3068781"/>
            <a:ext cx="10018713" cy="3124201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 smtClean="0"/>
              <a:t>۲/۳ تمام پروتئین های عضله اسکلتی </a:t>
            </a:r>
          </a:p>
          <a:p>
            <a:pPr algn="r" rtl="1"/>
            <a:r>
              <a:rPr lang="fa-IR" dirty="0" smtClean="0"/>
              <a:t>هر رشته میوزین از ۲۰۰ مولکول میوزین تشکیل شده </a:t>
            </a:r>
          </a:p>
          <a:p>
            <a:pPr algn="r" rtl="1"/>
            <a:r>
              <a:rPr lang="fa-IR" dirty="0" smtClean="0"/>
              <a:t>مولکول میوزین:  دو رشته پروتئینی به یکدیگر پیچیده است که انتهای هر رشته به درون سر کروی وارد می شود(سر میوزین)</a:t>
            </a:r>
          </a:p>
          <a:p>
            <a:pPr algn="r" rtl="1"/>
            <a:r>
              <a:rPr lang="fa-IR" dirty="0" smtClean="0"/>
              <a:t>هر رشته ضخیم میوزین شامل چندین سر بوده که پل ارتیاطی میوزین با آکتین زمان انقباض عضله می باشد</a:t>
            </a:r>
          </a:p>
          <a:p>
            <a:pPr algn="r" rtl="1"/>
            <a:r>
              <a:rPr lang="fa-IR" dirty="0" smtClean="0"/>
              <a:t>تیتین: چروتئینی اشت که به شکل رشته های ظریف، رشته میوزین را درمحور طولی خود نگه داشته و از صفحه </a:t>
            </a:r>
            <a:r>
              <a:rPr lang="en-US" dirty="0" smtClean="0"/>
              <a:t>Z</a:t>
            </a:r>
            <a:r>
              <a:rPr lang="fa-IR" dirty="0" smtClean="0"/>
              <a:t> تا خط </a:t>
            </a:r>
            <a:r>
              <a:rPr lang="en-US" dirty="0" smtClean="0"/>
              <a:t>M</a:t>
            </a:r>
            <a:r>
              <a:rPr lang="fa-IR" dirty="0" smtClean="0"/>
              <a:t> کشده شده است.</a:t>
            </a:r>
            <a:endParaRPr lang="en-US" dirty="0"/>
          </a:p>
        </p:txBody>
      </p:sp>
      <p:pic>
        <p:nvPicPr>
          <p:cNvPr id="4" name="Picture 7" descr="Image3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05" y="173046"/>
            <a:ext cx="4935294" cy="305463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945" y="6248400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21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5672" y="300783"/>
            <a:ext cx="2026515" cy="1032164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chemeClr val="accent1"/>
                </a:solidFill>
              </a:rPr>
              <a:t>آکتین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5" descr="thinfilamen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49" y="228601"/>
            <a:ext cx="4167532" cy="31242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yosinbindingsi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15" y="816865"/>
            <a:ext cx="1028700" cy="97383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70763" y="35329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68291" y="1332948"/>
            <a:ext cx="573953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chemeClr val="tx2"/>
                </a:solidFill>
              </a:rPr>
              <a:t>از مولکول های کروی </a:t>
            </a:r>
            <a:r>
              <a:rPr lang="en-US" sz="2000" dirty="0" smtClean="0">
                <a:solidFill>
                  <a:schemeClr val="tx2"/>
                </a:solidFill>
              </a:rPr>
              <a:t>G</a:t>
            </a:r>
            <a:r>
              <a:rPr lang="fa-IR" sz="2000" dirty="0" smtClean="0">
                <a:solidFill>
                  <a:schemeClr val="tx2"/>
                </a:solidFill>
              </a:rPr>
              <a:t> تشکیل شده است که به یکدیگر متصل شده و رشته آکتین را تشکیل می دهند و دو رشته به هم پیچیده می باشد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chemeClr val="tx2"/>
                </a:solidFill>
              </a:rPr>
              <a:t>پروتئین های تروپومیوزین و تروپونین: متصل به رشته </a:t>
            </a:r>
            <a:r>
              <a:rPr lang="fa-IR" sz="2000" dirty="0" smtClean="0">
                <a:solidFill>
                  <a:schemeClr val="tx2"/>
                </a:solidFill>
              </a:rPr>
              <a:t>آکتین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fa-IR" sz="2000" dirty="0" smtClean="0">
                <a:solidFill>
                  <a:schemeClr val="tx2"/>
                </a:solidFill>
              </a:rPr>
              <a:t>می باشند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chemeClr val="accent1"/>
                </a:solidFill>
              </a:rPr>
              <a:t>تروپومیوزین</a:t>
            </a:r>
            <a:r>
              <a:rPr lang="fa-IR" sz="2000" dirty="0" smtClean="0">
                <a:solidFill>
                  <a:schemeClr val="tx2"/>
                </a:solidFill>
              </a:rPr>
              <a:t>: پروتئین لوله ای که به دور آکتین میپیچد </a:t>
            </a:r>
            <a:endParaRPr lang="en-US" sz="2000" dirty="0" smtClean="0">
              <a:solidFill>
                <a:schemeClr val="tx2"/>
              </a:solidFill>
            </a:endParaRPr>
          </a:p>
          <a:p>
            <a:pPr algn="r" rtl="1"/>
            <a:endParaRPr lang="fa-IR" sz="2000" dirty="0" smtClean="0">
              <a:solidFill>
                <a:schemeClr val="tx2"/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chemeClr val="accent1"/>
                </a:solidFill>
              </a:rPr>
              <a:t>تروپونین</a:t>
            </a:r>
            <a:r>
              <a:rPr lang="fa-IR" sz="2000" dirty="0" smtClean="0">
                <a:solidFill>
                  <a:schemeClr val="tx2"/>
                </a:solidFill>
              </a:rPr>
              <a:t>: پروتئین پیچیده تری که با فواصل منظم به رشته های آکتین و تروپومیوزین متصل </a:t>
            </a:r>
            <a:r>
              <a:rPr lang="fa-IR" sz="2000" dirty="0" smtClean="0">
                <a:solidFill>
                  <a:schemeClr val="tx2"/>
                </a:solidFill>
              </a:rPr>
              <a:t>است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algn="r" rtl="1"/>
            <a:endParaRPr lang="fa-IR" sz="2000" dirty="0" smtClean="0">
              <a:solidFill>
                <a:schemeClr val="tx2"/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chemeClr val="accent1"/>
                </a:solidFill>
              </a:rPr>
              <a:t>نبولین</a:t>
            </a:r>
            <a:r>
              <a:rPr lang="fa-IR" sz="2000" dirty="0" smtClean="0">
                <a:solidFill>
                  <a:schemeClr val="tx2"/>
                </a:solidFill>
              </a:rPr>
              <a:t>: پروتئین متصل به اکتین و دارای نقش تنظیمی در تعامل آکتین و میوزین </a:t>
            </a:r>
            <a:r>
              <a:rPr lang="fa-IR" sz="2000" dirty="0">
                <a:solidFill>
                  <a:schemeClr val="accent1"/>
                </a:solidFill>
              </a:rPr>
              <a:t/>
            </a:r>
            <a:br>
              <a:rPr lang="fa-IR" sz="2000" dirty="0">
                <a:solidFill>
                  <a:schemeClr val="accent1"/>
                </a:solidFill>
              </a:rPr>
            </a:br>
            <a:r>
              <a:rPr lang="fa-IR" sz="2000" dirty="0">
                <a:solidFill>
                  <a:schemeClr val="accent1"/>
                </a:solidFill>
              </a:rPr>
              <a:t/>
            </a:r>
            <a:br>
              <a:rPr lang="fa-IR" sz="2000" dirty="0">
                <a:solidFill>
                  <a:schemeClr val="accent1"/>
                </a:solidFill>
              </a:rPr>
            </a:br>
            <a:r>
              <a:rPr lang="fa-IR" sz="2000" dirty="0">
                <a:solidFill>
                  <a:schemeClr val="accent1"/>
                </a:solidFill>
              </a:rPr>
              <a:t/>
            </a:r>
            <a:br>
              <a:rPr lang="fa-IR" sz="2000" dirty="0">
                <a:solidFill>
                  <a:schemeClr val="accent1"/>
                </a:solidFill>
              </a:rPr>
            </a:br>
            <a:r>
              <a:rPr lang="fa-IR" sz="2000" dirty="0">
                <a:solidFill>
                  <a:schemeClr val="accent1"/>
                </a:solidFill>
              </a:rPr>
              <a:t/>
            </a:r>
            <a:br>
              <a:rPr lang="fa-IR" sz="2000" dirty="0">
                <a:solidFill>
                  <a:schemeClr val="accent1"/>
                </a:solidFill>
              </a:rPr>
            </a:br>
            <a:r>
              <a:rPr lang="fa-IR" sz="2000" dirty="0">
                <a:solidFill>
                  <a:schemeClr val="accent1"/>
                </a:solidFill>
              </a:rPr>
              <a:t/>
            </a:r>
            <a:br>
              <a:rPr lang="fa-IR" sz="2000" dirty="0">
                <a:solidFill>
                  <a:schemeClr val="accent1"/>
                </a:solidFill>
              </a:rPr>
            </a:b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926" y="6109939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5" y="3504558"/>
            <a:ext cx="4335920" cy="33534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5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342909" y="0"/>
            <a:ext cx="4849091" cy="720436"/>
          </a:xfrm>
        </p:spPr>
        <p:txBody>
          <a:bodyPr/>
          <a:lstStyle/>
          <a:p>
            <a:pPr algn="r" eaLnBrk="1" hangingPunct="1"/>
            <a:r>
              <a:rPr lang="fa-IR" altLang="en-US" dirty="0" smtClean="0">
                <a:solidFill>
                  <a:schemeClr val="accent1"/>
                </a:solidFill>
                <a:effectLst/>
              </a:rPr>
              <a:t>ساختمان اکتین ومیوزین </a:t>
            </a:r>
            <a:endParaRPr lang="en-US" altLang="en-US" dirty="0" smtClean="0">
              <a:solidFill>
                <a:schemeClr val="accent1"/>
              </a:solidFill>
              <a:effectLst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1774824" y="836613"/>
            <a:ext cx="10417175" cy="1800226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80000"/>
              </a:lnSpc>
            </a:pPr>
            <a:r>
              <a:rPr lang="fa-IR" altLang="en-US" sz="1800" b="1" dirty="0">
                <a:solidFill>
                  <a:schemeClr val="tx2"/>
                </a:solidFill>
                <a:effectLst/>
              </a:rPr>
              <a:t>هر میوزین توسط شش اکتین احاطه شده است 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1800" b="1" dirty="0">
                <a:solidFill>
                  <a:schemeClr val="tx2"/>
                </a:solidFill>
                <a:effectLst/>
              </a:rPr>
              <a:t>هر اکتین توسط سه میوزین احاطه شده است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1800" b="1" dirty="0" smtClean="0">
                <a:solidFill>
                  <a:schemeClr val="tx2"/>
                </a:solidFill>
                <a:effectLst/>
              </a:rPr>
              <a:t>پل </a:t>
            </a:r>
            <a:r>
              <a:rPr lang="fa-IR" altLang="en-US" sz="1800" b="1" dirty="0">
                <a:solidFill>
                  <a:schemeClr val="tx2"/>
                </a:solidFill>
                <a:effectLst/>
              </a:rPr>
              <a:t>های ارتباطی حول الیاف میوزین قرار دارند که محتوی آنزیم </a:t>
            </a:r>
            <a:r>
              <a:rPr lang="en-US" altLang="en-US" sz="1800" b="1" dirty="0">
                <a:solidFill>
                  <a:schemeClr val="tx2"/>
                </a:solidFill>
                <a:effectLst/>
              </a:rPr>
              <a:t>ATPase</a:t>
            </a:r>
            <a:r>
              <a:rPr lang="fa-IR" altLang="en-US" sz="1800" b="1" dirty="0">
                <a:solidFill>
                  <a:schemeClr val="tx2"/>
                </a:solidFill>
                <a:effectLst/>
              </a:rPr>
              <a:t> هستند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1800" b="1" dirty="0">
                <a:solidFill>
                  <a:schemeClr val="tx2"/>
                </a:solidFill>
                <a:effectLst/>
              </a:rPr>
              <a:t>تروپونین و تروپومیوزین موجود در الیاف اکتین مسئول اتصال و جدایی الیاف عضلانی هنگام انقباض هستند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1800" b="1" dirty="0">
                <a:solidFill>
                  <a:schemeClr val="tx2"/>
                </a:solidFill>
                <a:effectLst/>
              </a:rPr>
              <a:t>تروپومیوزین از اتصال دائمی اکتین و میوزین جلوگیری می کند</a:t>
            </a:r>
          </a:p>
        </p:txBody>
      </p:sp>
      <p:pic>
        <p:nvPicPr>
          <p:cNvPr id="15364" name="Picture 4" descr="actinumyo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2636839"/>
            <a:ext cx="8207375" cy="4173537"/>
          </a:xfrm>
          <a:prstGeom prst="rect">
            <a:avLst/>
          </a:prstGeom>
          <a:solidFill>
            <a:schemeClr val="folHlink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04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40764" y="0"/>
            <a:ext cx="8062912" cy="1028699"/>
          </a:xfrm>
        </p:spPr>
        <p:txBody>
          <a:bodyPr>
            <a:normAutofit/>
          </a:bodyPr>
          <a:lstStyle/>
          <a:p>
            <a:pPr eaLnBrk="1" hangingPunct="1"/>
            <a:r>
              <a:rPr lang="fa-IR" alt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فصل اول: </a:t>
            </a:r>
            <a:r>
              <a:rPr lang="fa-IR" altLang="en-US" sz="49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ساختمان و کار عضله</a:t>
            </a:r>
            <a:endParaRPr lang="en-US" altLang="en-US" sz="4900" dirty="0" smtClean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usclestructureo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20" y="1391948"/>
            <a:ext cx="6715125" cy="54244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5195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r" rtl="1" eaLnBrk="1" hangingPunct="1"/>
            <a:r>
              <a:rPr lang="fa-IR" altLang="en-US" sz="5400" dirty="0" smtClean="0">
                <a:solidFill>
                  <a:schemeClr val="accent1"/>
                </a:solidFill>
              </a:rPr>
              <a:t>انواع عضله </a:t>
            </a:r>
            <a:endParaRPr lang="en-US" altLang="en-US" sz="5400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641004" y="953367"/>
            <a:ext cx="8435975" cy="5225760"/>
          </a:xfrm>
        </p:spPr>
        <p:txBody>
          <a:bodyPr>
            <a:normAutofit fontScale="92500" lnSpcReduction="10000"/>
          </a:bodyPr>
          <a:lstStyle/>
          <a:p>
            <a:pPr algn="r" rtl="1" eaLnBrk="1" hangingPunct="1"/>
            <a:r>
              <a:rPr lang="fa-IR" altLang="en-US" sz="2200" b="1" dirty="0" smtClean="0">
                <a:solidFill>
                  <a:schemeClr val="accent1"/>
                </a:solidFill>
                <a:effectLst/>
              </a:rPr>
              <a:t>صاف: 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tx2"/>
                </a:solidFill>
                <a:effectLst/>
              </a:rPr>
              <a:t>عضلات غیراردی که تحت کنترل اراده نمی باشد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tx2"/>
                </a:solidFill>
                <a:effectLst/>
              </a:rPr>
              <a:t> در دیواره رگ های خونی، لوله های گوارش و اندام  های داخلی</a:t>
            </a:r>
            <a:endParaRPr lang="fa-IR" altLang="en-US" sz="2200" dirty="0" smtClean="0">
              <a:solidFill>
                <a:schemeClr val="accent1"/>
              </a:solidFill>
              <a:effectLst/>
            </a:endParaRPr>
          </a:p>
          <a:p>
            <a:pPr algn="r" rtl="1" eaLnBrk="1" hangingPunct="1"/>
            <a:r>
              <a:rPr lang="fa-IR" altLang="en-US" sz="2200" b="1" dirty="0" smtClean="0">
                <a:solidFill>
                  <a:schemeClr val="accent1"/>
                </a:solidFill>
              </a:rPr>
              <a:t>قلبی: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accent1"/>
                </a:solidFill>
              </a:rPr>
              <a:t> </a:t>
            </a:r>
            <a:r>
              <a:rPr lang="fa-IR" altLang="en-US" sz="2200" dirty="0" smtClean="0">
                <a:solidFill>
                  <a:schemeClr val="tx2"/>
                </a:solidFill>
              </a:rPr>
              <a:t>فقط در قلب بوده و بیشتر ساختار قلب را تشکیل داده 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tx2"/>
                </a:solidFill>
              </a:rPr>
              <a:t>دارای برخی ویژگی های عضله اسکلتی می باشد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tx2"/>
                </a:solidFill>
              </a:rPr>
              <a:t>مانند عضله صاف تحت کنترل اراده نیست</a:t>
            </a:r>
          </a:p>
          <a:p>
            <a:pPr algn="r" rtl="1" eaLnBrk="1" hangingPunct="1"/>
            <a:r>
              <a:rPr lang="fa-IR" altLang="en-US" sz="2200" b="1" dirty="0" smtClean="0">
                <a:solidFill>
                  <a:schemeClr val="accent1"/>
                </a:solidFill>
                <a:effectLst/>
              </a:rPr>
              <a:t>اسکلتی: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tx2"/>
                </a:solidFill>
              </a:rPr>
              <a:t>تحت کنترل اراده 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tx2"/>
                </a:solidFill>
                <a:effectLst/>
              </a:rPr>
              <a:t>بیش تر این عضلات وصل استخوان ها بوده و باعث حرکت می شوند</a:t>
            </a:r>
          </a:p>
          <a:p>
            <a:pPr marL="0" indent="0" algn="r" rtl="1" eaLnBrk="1" hangingPunct="1">
              <a:buNone/>
            </a:pPr>
            <a:r>
              <a:rPr lang="fa-IR" altLang="en-US" sz="2200" dirty="0" smtClean="0">
                <a:solidFill>
                  <a:schemeClr val="tx2"/>
                </a:solidFill>
              </a:rPr>
              <a:t>بدن انسان بیش از ۶۰۰ عضله اسکلتی دارد</a:t>
            </a:r>
          </a:p>
          <a:p>
            <a:pPr marL="0" indent="0" algn="r" rtl="1" eaLnBrk="1" hangingPunct="1">
              <a:buNone/>
            </a:pPr>
            <a:r>
              <a:rPr lang="fa-IR" altLang="en-US" sz="2200" b="1" dirty="0" smtClean="0">
                <a:solidFill>
                  <a:schemeClr val="accent1"/>
                </a:solidFill>
                <a:effectLst/>
              </a:rPr>
              <a:t>ورزش</a:t>
            </a:r>
            <a:r>
              <a:rPr lang="fa-IR" altLang="en-US" sz="2200" b="1" dirty="0" smtClean="0">
                <a:solidFill>
                  <a:srgbClr val="0070C0"/>
                </a:solidFill>
                <a:effectLst/>
              </a:rPr>
              <a:t> نیازمند حرکت بدن انسان است که از طریق عمل عضلات اسکلتی صورت می گیرد</a:t>
            </a:r>
            <a:r>
              <a:rPr lang="fa-IR" altLang="en-US" sz="2200" dirty="0" smtClean="0">
                <a:solidFill>
                  <a:schemeClr val="tx2"/>
                </a:solidFill>
                <a:effectLst/>
              </a:rPr>
              <a:t>.</a:t>
            </a:r>
            <a:endParaRPr lang="en-US" altLang="en-US" sz="2200" dirty="0">
              <a:solidFill>
                <a:schemeClr val="tx2"/>
              </a:solidFill>
              <a:effectLst/>
            </a:endParaRPr>
          </a:p>
        </p:txBody>
      </p:sp>
      <p:pic>
        <p:nvPicPr>
          <p:cNvPr id="8196" name="Picture 6" descr="199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06" y="168347"/>
            <a:ext cx="4986025" cy="3516961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634" y="6248400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137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3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28364" y="214458"/>
            <a:ext cx="3463636" cy="1752599"/>
          </a:xfrm>
        </p:spPr>
        <p:txBody>
          <a:bodyPr>
            <a:normAutofit/>
          </a:bodyPr>
          <a:lstStyle/>
          <a:p>
            <a:pPr eaLnBrk="1" hangingPunct="1"/>
            <a:r>
              <a:rPr lang="fa-IR" altLang="en-US" sz="3600" dirty="0" smtClean="0">
                <a:solidFill>
                  <a:schemeClr val="accent1"/>
                </a:solidFill>
                <a:effectLst/>
              </a:rPr>
              <a:t>پوشش بافت عضلانی ( از خارج به داخل )</a:t>
            </a:r>
            <a:endParaRPr lang="en-US" altLang="en-US" sz="3600" dirty="0" smtClean="0">
              <a:solidFill>
                <a:schemeClr val="accent1"/>
              </a:solidFill>
              <a:effectLst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8395855" y="1967057"/>
            <a:ext cx="3107169" cy="4525963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altLang="en-US" sz="2000" b="1" dirty="0">
                <a:solidFill>
                  <a:schemeClr val="accent1"/>
                </a:solidFill>
                <a:effectLst/>
              </a:rPr>
              <a:t>اپی </a:t>
            </a:r>
            <a:r>
              <a:rPr lang="fa-IR" altLang="en-US" sz="2000" b="1" dirty="0" smtClean="0">
                <a:solidFill>
                  <a:schemeClr val="accent1"/>
                </a:solidFill>
                <a:effectLst/>
              </a:rPr>
              <a:t>میوزیوم: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پوشش کل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عضله</a:t>
            </a:r>
            <a:endParaRPr lang="fa-IR" altLang="en-US" sz="2000" b="1" dirty="0">
              <a:solidFill>
                <a:schemeClr val="tx2"/>
              </a:solidFill>
              <a:effectLst/>
            </a:endParaRPr>
          </a:p>
          <a:p>
            <a:pPr algn="r" rtl="1" eaLnBrk="1" hangingPunct="1"/>
            <a:r>
              <a:rPr lang="fa-IR" altLang="en-US" sz="2000" b="1" dirty="0">
                <a:solidFill>
                  <a:schemeClr val="accent1"/>
                </a:solidFill>
                <a:effectLst/>
              </a:rPr>
              <a:t>پری میزیوم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</a:t>
            </a:r>
            <a:r>
              <a:rPr lang="fa-IR" altLang="en-US" sz="2000" b="1" dirty="0" smtClean="0">
                <a:solidFill>
                  <a:schemeClr val="tx2"/>
                </a:solidFill>
              </a:rPr>
              <a:t>: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پوشش یک دسته تار عضلانی (فاسیکول )</a:t>
            </a:r>
            <a:endParaRPr lang="fa-IR" altLang="en-US" sz="2000" b="1" dirty="0">
              <a:solidFill>
                <a:schemeClr val="tx2"/>
              </a:solidFill>
              <a:effectLst/>
            </a:endParaRPr>
          </a:p>
          <a:p>
            <a:pPr algn="r" rtl="1" eaLnBrk="1" hangingPunct="1"/>
            <a:r>
              <a:rPr lang="fa-IR" altLang="en-US" sz="2000" b="1" dirty="0" smtClean="0">
                <a:solidFill>
                  <a:schemeClr val="accent1"/>
                </a:solidFill>
                <a:effectLst/>
              </a:rPr>
              <a:t>آندومیزیوم</a:t>
            </a:r>
            <a:r>
              <a:rPr lang="fa-IR" altLang="en-US" sz="2000" b="1" dirty="0">
                <a:solidFill>
                  <a:schemeClr val="tx2"/>
                </a:solidFill>
              </a:rPr>
              <a:t>: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پوشش یک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تار</a:t>
            </a:r>
          </a:p>
          <a:p>
            <a:pPr marL="0" indent="0" algn="r" rtl="1" eaLnBrk="1" hangingPunct="1">
              <a:buNone/>
            </a:pPr>
            <a:r>
              <a:rPr lang="fa-IR" altLang="en-US" sz="2000" b="1" dirty="0" smtClean="0">
                <a:solidFill>
                  <a:schemeClr val="tx2"/>
                </a:solidFill>
              </a:rPr>
              <a:t>یک سلول عضلانی: یک تار عضله</a:t>
            </a:r>
            <a:endParaRPr lang="en-US" altLang="en-US" sz="2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5" name="Picture 4" descr="534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3358" y="66412"/>
            <a:ext cx="6718735" cy="679158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77" y="6215929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20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45301" y="0"/>
            <a:ext cx="9946699" cy="3087688"/>
          </a:xfrm>
        </p:spPr>
        <p:txBody>
          <a:bodyPr>
            <a:noAutofit/>
          </a:bodyPr>
          <a:lstStyle/>
          <a:p>
            <a:pPr algn="r" eaLnBrk="1" hangingPunct="1"/>
            <a:r>
              <a:rPr lang="fa-IR" altLang="en-US" sz="2800" b="1" dirty="0" smtClean="0">
                <a:solidFill>
                  <a:schemeClr val="accent1"/>
                </a:solidFill>
              </a:rPr>
              <a:t>پلاسمالم</a:t>
            </a:r>
            <a:r>
              <a:rPr lang="fa-IR" altLang="en-US" sz="2800" dirty="0" smtClean="0">
                <a:solidFill>
                  <a:schemeClr val="accent1"/>
                </a:solidFill>
              </a:rPr>
              <a:t>: </a:t>
            </a:r>
            <a:r>
              <a:rPr lang="fa-IR" altLang="en-US" sz="2800" dirty="0" smtClean="0">
                <a:solidFill>
                  <a:schemeClr val="tx2"/>
                </a:solidFill>
              </a:rPr>
              <a:t>غشای پلاسمایی اطراف تار عضله</a:t>
            </a:r>
            <a:br>
              <a:rPr lang="fa-IR" altLang="en-US" sz="2800" dirty="0" smtClean="0">
                <a:solidFill>
                  <a:schemeClr val="tx2"/>
                </a:solidFill>
              </a:rPr>
            </a:br>
            <a:r>
              <a:rPr lang="fa-IR" altLang="en-US" sz="2800" dirty="0" smtClean="0">
                <a:solidFill>
                  <a:schemeClr val="accent1"/>
                </a:solidFill>
              </a:rPr>
              <a:t/>
            </a:r>
            <a:br>
              <a:rPr lang="fa-IR" altLang="en-US" sz="2800" dirty="0" smtClean="0">
                <a:solidFill>
                  <a:schemeClr val="accent1"/>
                </a:solidFill>
              </a:rPr>
            </a:br>
            <a:r>
              <a:rPr lang="fa-IR" altLang="en-US" sz="2800" b="1" dirty="0" smtClean="0">
                <a:solidFill>
                  <a:schemeClr val="accent1"/>
                </a:solidFill>
              </a:rPr>
              <a:t>سارکولم</a:t>
            </a:r>
            <a:r>
              <a:rPr lang="fa-IR" altLang="en-US" sz="2800" dirty="0" smtClean="0">
                <a:solidFill>
                  <a:schemeClr val="accent1"/>
                </a:solidFill>
              </a:rPr>
              <a:t>: </a:t>
            </a:r>
            <a:r>
              <a:rPr lang="fa-IR" altLang="en-US" sz="2800" dirty="0" smtClean="0">
                <a:solidFill>
                  <a:schemeClr val="tx2"/>
                </a:solidFill>
              </a:rPr>
              <a:t>مجموع پلاسمالم و غشای پایه</a:t>
            </a:r>
            <a:br>
              <a:rPr lang="fa-IR" altLang="en-US" sz="2800" dirty="0" smtClean="0">
                <a:solidFill>
                  <a:schemeClr val="tx2"/>
                </a:solidFill>
              </a:rPr>
            </a:br>
            <a:r>
              <a:rPr lang="fa-IR" altLang="en-US" sz="2800" dirty="0" smtClean="0">
                <a:solidFill>
                  <a:schemeClr val="accent1"/>
                </a:solidFill>
              </a:rPr>
              <a:t/>
            </a:r>
            <a:br>
              <a:rPr lang="fa-IR" altLang="en-US" sz="2800" dirty="0" smtClean="0">
                <a:solidFill>
                  <a:schemeClr val="accent1"/>
                </a:solidFill>
              </a:rPr>
            </a:br>
            <a:r>
              <a:rPr lang="fa-IR" altLang="en-US" sz="2800" b="1" dirty="0" smtClean="0">
                <a:solidFill>
                  <a:schemeClr val="accent1"/>
                </a:solidFill>
              </a:rPr>
              <a:t>سارکوپلاسم</a:t>
            </a:r>
            <a:r>
              <a:rPr lang="fa-IR" altLang="en-US" sz="2800" dirty="0" smtClean="0">
                <a:solidFill>
                  <a:schemeClr val="accent1"/>
                </a:solidFill>
              </a:rPr>
              <a:t>: </a:t>
            </a:r>
            <a:r>
              <a:rPr lang="fa-IR" altLang="en-US" sz="2800" dirty="0" smtClean="0">
                <a:solidFill>
                  <a:schemeClr val="tx2"/>
                </a:solidFill>
              </a:rPr>
              <a:t>بخش مایع تار عضلانی و سیتوپلاسم آن می باشد که به شکل ماده ژلاتینی تمام فضای بین تارچه های داخل تار عضلانی را پر کرده و شامل: پروتئین های محلول،مواد معدنی، گلیگوژن، چربی ها و اندامک های لازم می باشد. 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pic>
        <p:nvPicPr>
          <p:cNvPr id="5" name="Picture 4" descr="myofi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18" y="4002088"/>
            <a:ext cx="5687462" cy="275893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673" y="6151418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305019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23855" y="171306"/>
            <a:ext cx="8229600" cy="618403"/>
          </a:xfrm>
        </p:spPr>
        <p:txBody>
          <a:bodyPr>
            <a:normAutofit fontScale="90000"/>
          </a:bodyPr>
          <a:lstStyle/>
          <a:p>
            <a:pPr algn="r" rtl="1" eaLnBrk="1" hangingPunct="1">
              <a:defRPr/>
            </a:pPr>
            <a:r>
              <a:rPr lang="fa-IR" altLang="en-US" dirty="0" smtClean="0">
                <a:solidFill>
                  <a:schemeClr val="accent1"/>
                </a:solidFill>
                <a:effectLst/>
              </a:rPr>
              <a:t>مجاری بین تارهای عضلانی</a:t>
            </a:r>
            <a:r>
              <a:rPr lang="fa-IR" altLang="en-US" dirty="0" smtClean="0">
                <a:solidFill>
                  <a:schemeClr val="accent1"/>
                </a:solidFill>
              </a:rPr>
              <a:t> </a:t>
            </a:r>
            <a:endParaRPr lang="en-US" altLang="en-US" dirty="0" smtClean="0">
              <a:solidFill>
                <a:schemeClr val="accent1"/>
              </a:solidFill>
            </a:endParaRPr>
          </a:p>
        </p:txBody>
      </p:sp>
      <p:pic>
        <p:nvPicPr>
          <p:cNvPr id="16388" name="Picture 4" descr="muscle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58" y="65955"/>
            <a:ext cx="5934075" cy="363696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4742" y="3533487"/>
            <a:ext cx="10018713" cy="3581400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b="1" dirty="0" smtClean="0">
                <a:solidFill>
                  <a:schemeClr val="accent1"/>
                </a:solidFill>
              </a:rPr>
              <a:t>لوله های عرضی (لوله های</a:t>
            </a:r>
            <a:r>
              <a:rPr lang="en-US" b="1" dirty="0" smtClean="0">
                <a:solidFill>
                  <a:schemeClr val="accent1"/>
                </a:solidFill>
              </a:rPr>
              <a:t> T</a:t>
            </a:r>
            <a:r>
              <a:rPr lang="fa-IR" b="1" dirty="0" smtClean="0">
                <a:solidFill>
                  <a:schemeClr val="accent1"/>
                </a:solidFill>
              </a:rPr>
              <a:t>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000" b="1" dirty="0" smtClean="0">
                <a:solidFill>
                  <a:schemeClr val="tx2"/>
                </a:solidFill>
              </a:rPr>
              <a:t> </a:t>
            </a:r>
            <a:r>
              <a:rPr lang="fa-IR" sz="2000" dirty="0" smtClean="0">
                <a:solidFill>
                  <a:schemeClr val="tx2"/>
                </a:solidFill>
              </a:rPr>
              <a:t>شبکه وسیعی از زوائد پلاسمالم داخل سارکوپلاسم بوده و به طور عرضی از تارهای عضلانی عبور می کنند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000" dirty="0" smtClean="0">
                <a:solidFill>
                  <a:schemeClr val="tx2"/>
                </a:solidFill>
              </a:rPr>
              <a:t>در عین حالی که از بین تارچه ها عبور می کنند، به هم متصل بوده و باعث انتقال سریع تحریکات عصبی دریافت شده توسط پلاسمالم به تک تک تارهای عضلانی می شود.</a:t>
            </a:r>
          </a:p>
          <a:p>
            <a:pPr algn="r" rtl="1"/>
            <a:endParaRPr lang="fa-IR" b="1" dirty="0" smtClean="0">
              <a:solidFill>
                <a:schemeClr val="accent1"/>
              </a:solidFill>
            </a:endParaRPr>
          </a:p>
          <a:p>
            <a:pPr algn="r" rtl="1"/>
            <a:r>
              <a:rPr lang="fa-IR" b="1" dirty="0" smtClean="0">
                <a:solidFill>
                  <a:schemeClr val="accent1"/>
                </a:solidFill>
              </a:rPr>
              <a:t>شبکه سارکوپلاسمیک (</a:t>
            </a:r>
            <a:r>
              <a:rPr lang="en-US" b="1" dirty="0" smtClean="0">
                <a:solidFill>
                  <a:schemeClr val="accent1"/>
                </a:solidFill>
              </a:rPr>
              <a:t> SR</a:t>
            </a:r>
            <a:r>
              <a:rPr lang="fa-IR" b="1" dirty="0" smtClean="0">
                <a:solidFill>
                  <a:schemeClr val="accent1"/>
                </a:solidFill>
              </a:rPr>
              <a:t>)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solidFill>
                  <a:schemeClr val="tx2"/>
                </a:solidFill>
              </a:rPr>
              <a:t>یک شبکه طولی از لوله ها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solidFill>
                  <a:schemeClr val="tx2"/>
                </a:solidFill>
              </a:rPr>
              <a:t>کانال های غشایی که موازی با تارچه های عضلانی بوده و مانند حلقه آن ها را در بر گرفته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solidFill>
                  <a:schemeClr val="tx2"/>
                </a:solidFill>
              </a:rPr>
              <a:t>محلی برای ذخیره کلسیم مورد نیاز انقباض عضله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369127" y="1842871"/>
            <a:ext cx="1565564" cy="24916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76945" y="2231160"/>
            <a:ext cx="1565564" cy="3354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27" y="6248400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18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4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14655" y="13855"/>
            <a:ext cx="5777345" cy="1122218"/>
          </a:xfrm>
        </p:spPr>
        <p:txBody>
          <a:bodyPr>
            <a:normAutofit/>
          </a:bodyPr>
          <a:lstStyle/>
          <a:p>
            <a:pPr eaLnBrk="1" hangingPunct="1"/>
            <a:r>
              <a:rPr lang="fa-IR" altLang="en-US" sz="3200" dirty="0">
                <a:solidFill>
                  <a:schemeClr val="accent1"/>
                </a:solidFill>
              </a:rPr>
              <a:t>نمای میکروسکوپی عضله اسکلتی</a:t>
            </a:r>
            <a:endParaRPr lang="en-US" altLang="en-US" sz="3200" dirty="0">
              <a:solidFill>
                <a:schemeClr val="accent1"/>
              </a:solidFill>
            </a:endParaRPr>
          </a:p>
        </p:txBody>
      </p:sp>
      <p:pic>
        <p:nvPicPr>
          <p:cNvPr id="10243" name="Picture 4" descr="305-03%20SMALL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4062" y="4862944"/>
            <a:ext cx="3156290" cy="1952771"/>
          </a:xfr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044063" y="921328"/>
            <a:ext cx="6147938" cy="495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/>
              <a:t>تارچه عضلانی به شکل طناب های طویلی مشاهده می شوند، که از بخش های کوچکتری به نام </a:t>
            </a:r>
            <a:r>
              <a:rPr lang="fa-IR" dirty="0" smtClean="0">
                <a:solidFill>
                  <a:schemeClr val="accent1"/>
                </a:solidFill>
              </a:rPr>
              <a:t>سارکومر</a:t>
            </a:r>
            <a:r>
              <a:rPr lang="fa-IR" dirty="0" smtClean="0"/>
              <a:t> تشکیل شده است.</a:t>
            </a:r>
          </a:p>
          <a:p>
            <a:pPr algn="r" rtl="1"/>
            <a:r>
              <a:rPr lang="fa-IR" dirty="0" smtClean="0"/>
              <a:t>هر تار شامل چند صد تا چندهزار تارچه (میوفیبریل)عضلانی است.</a:t>
            </a:r>
          </a:p>
          <a:p>
            <a:pPr algn="r" rtl="1"/>
            <a:r>
              <a:rPr lang="fa-IR" dirty="0" smtClean="0"/>
              <a:t>تارهای عضله اسکلتی زیر میکروسکوپ به شکل خطوط مجزا به نظر می رسد که به این علت عضله اسکلتی مخطط است.</a:t>
            </a:r>
          </a:p>
          <a:p>
            <a:pPr algn="r" rtl="1"/>
            <a:endParaRPr lang="en-US" dirty="0"/>
          </a:p>
        </p:txBody>
      </p:sp>
      <p:pic>
        <p:nvPicPr>
          <p:cNvPr id="5" name="Picture 8" descr="f10-3_formation_structu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63" y="585355"/>
            <a:ext cx="4572000" cy="3255099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27" y="6206115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62" y="3958215"/>
            <a:ext cx="4572000" cy="28575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82167082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0" y="0"/>
            <a:ext cx="8229600" cy="863600"/>
          </a:xfrm>
        </p:spPr>
        <p:txBody>
          <a:bodyPr/>
          <a:lstStyle/>
          <a:p>
            <a:pPr algn="r" eaLnBrk="1" hangingPunct="1"/>
            <a:r>
              <a:rPr lang="fa-IR" altLang="en-US" sz="4800" dirty="0" smtClean="0">
                <a:solidFill>
                  <a:schemeClr val="accent1"/>
                </a:solidFill>
              </a:rPr>
              <a:t>سارکومر</a:t>
            </a:r>
            <a:endParaRPr lang="en-US" altLang="en-US" sz="4800" dirty="0">
              <a:solidFill>
                <a:schemeClr val="accent1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8382000" y="863600"/>
            <a:ext cx="3657600" cy="5772727"/>
          </a:xfrm>
        </p:spPr>
        <p:txBody>
          <a:bodyPr>
            <a:noAutofit/>
          </a:bodyPr>
          <a:lstStyle/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واحد عملکردی پایه در یک عضله است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 smtClean="0">
                <a:solidFill>
                  <a:schemeClr val="tx2"/>
                </a:solidFill>
              </a:rPr>
              <a:t>واحد کاری یک تارچه عضلانی است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واحد انقباضی عضله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واحدهای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بین دو خط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Z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را سارکومر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گویند</a:t>
            </a:r>
            <a:endParaRPr lang="fa-IR" altLang="en-US" sz="2000" b="1" dirty="0">
              <a:solidFill>
                <a:schemeClr val="tx2"/>
              </a:solidFill>
              <a:effectLst/>
            </a:endParaRPr>
          </a:p>
          <a:p>
            <a:pPr algn="r" rtl="1">
              <a:lnSpc>
                <a:spcPct val="80000"/>
              </a:lnSpc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یک سارکومر شامل تمام چیزهای بین دو خط </a:t>
            </a:r>
            <a:r>
              <a:rPr lang="en-US" altLang="en-US" sz="2000" b="1" dirty="0">
                <a:solidFill>
                  <a:schemeClr val="tx2"/>
                </a:solidFill>
              </a:rPr>
              <a:t>Z </a:t>
            </a:r>
            <a:r>
              <a:rPr lang="fa-IR" altLang="en-US" sz="2000" b="1" dirty="0" smtClean="0">
                <a:solidFill>
                  <a:schemeClr val="tx2"/>
                </a:solidFill>
              </a:rPr>
              <a:t>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است: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نوارهای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روشن نوارهای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I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هستند 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نوارهای تیره نوارهای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A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هستند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خط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Z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نوار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I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را به دو قسمت تقسیم می کند 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وسط نوار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A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، منطقه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H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را به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وجود می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آورد ( فقدان الیاف اکتین)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وسط منطقه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H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توسط خط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M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به دو نیمه تقسیم می شود ( مرکز سارکومر)</a:t>
            </a:r>
            <a:endParaRPr lang="en-US" altLang="en-US" sz="2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12292" name="Picture 5" descr="y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45" y="0"/>
            <a:ext cx="4748212" cy="29331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arco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45" y="3037906"/>
            <a:ext cx="5805055" cy="3810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091" y="6224451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00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10545" y="221673"/>
            <a:ext cx="7414063" cy="900545"/>
          </a:xfrm>
        </p:spPr>
        <p:txBody>
          <a:bodyPr>
            <a:normAutofit fontScale="90000"/>
          </a:bodyPr>
          <a:lstStyle/>
          <a:p>
            <a:pPr algn="r" rtl="1" eaLnBrk="1" hangingPunct="1"/>
            <a:r>
              <a:rPr lang="fa-IR" altLang="en-US" sz="5400" dirty="0" smtClean="0">
                <a:solidFill>
                  <a:schemeClr val="accent1"/>
                </a:solidFill>
              </a:rPr>
              <a:t>فیلامان های آکتین و میوزین</a:t>
            </a:r>
            <a:endParaRPr lang="en-US" altLang="en-US" sz="5400" dirty="0">
              <a:solidFill>
                <a:schemeClr val="accent1"/>
              </a:solidFill>
            </a:endParaRPr>
          </a:p>
        </p:txBody>
      </p:sp>
      <p:pic>
        <p:nvPicPr>
          <p:cNvPr id="5" name="Picture 6" descr="thickfila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84" y="2468771"/>
            <a:ext cx="4876800" cy="426879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05895" y="1122218"/>
            <a:ext cx="10018713" cy="4599709"/>
          </a:xfrm>
        </p:spPr>
        <p:txBody>
          <a:bodyPr>
            <a:normAutofit/>
          </a:bodyPr>
          <a:lstStyle/>
          <a:p>
            <a:pPr algn="r" rtl="1"/>
            <a:r>
              <a:rPr lang="fa-IR" altLang="en-US" sz="1900" b="1" dirty="0">
                <a:solidFill>
                  <a:schemeClr val="accent1"/>
                </a:solidFill>
              </a:rPr>
              <a:t>رشته های نازک آکتین ورشته های ضخیم تر میوزین پروتئین های تشکیل دهنده تارچه های عضلانی می باشند</a:t>
            </a:r>
            <a:br>
              <a:rPr lang="fa-IR" altLang="en-US" sz="1900" b="1" dirty="0">
                <a:solidFill>
                  <a:schemeClr val="accent1"/>
                </a:solidFill>
              </a:rPr>
            </a:br>
            <a:endParaRPr lang="fa-IR" altLang="en-US" sz="1900" b="1" dirty="0" smtClean="0">
              <a:solidFill>
                <a:schemeClr val="accent1"/>
              </a:solidFill>
            </a:endParaRPr>
          </a:p>
          <a:p>
            <a:pPr algn="r" rtl="1"/>
            <a:r>
              <a:rPr lang="fa-IR" altLang="en-US" sz="1900" b="1" dirty="0" smtClean="0">
                <a:solidFill>
                  <a:schemeClr val="accent1"/>
                </a:solidFill>
              </a:rPr>
              <a:t>نوار </a:t>
            </a:r>
            <a:r>
              <a:rPr lang="fa-IR" altLang="en-US" sz="1900" b="1" dirty="0">
                <a:solidFill>
                  <a:schemeClr val="accent1"/>
                </a:solidFill>
              </a:rPr>
              <a:t>روشن </a:t>
            </a:r>
            <a:r>
              <a:rPr lang="en-US" altLang="en-US" sz="1900" b="1" dirty="0">
                <a:solidFill>
                  <a:schemeClr val="accent1"/>
                </a:solidFill>
              </a:rPr>
              <a:t>I</a:t>
            </a:r>
            <a:r>
              <a:rPr lang="fa-IR" altLang="en-US" sz="1900" b="1" dirty="0">
                <a:solidFill>
                  <a:schemeClr val="accent1"/>
                </a:solidFill>
              </a:rPr>
              <a:t>: </a:t>
            </a:r>
            <a:r>
              <a:rPr lang="fa-IR" altLang="en-US" sz="1900" b="1" dirty="0">
                <a:solidFill>
                  <a:schemeClr val="tx2"/>
                </a:solidFill>
              </a:rPr>
              <a:t>فقط رشته های نازک آکتین</a:t>
            </a:r>
            <a:r>
              <a:rPr lang="fa-IR" altLang="en-US" sz="1900" b="1" dirty="0">
                <a:solidFill>
                  <a:schemeClr val="accent1"/>
                </a:solidFill>
              </a:rPr>
              <a:t/>
            </a:r>
            <a:br>
              <a:rPr lang="fa-IR" altLang="en-US" sz="1900" b="1" dirty="0">
                <a:solidFill>
                  <a:schemeClr val="accent1"/>
                </a:solidFill>
              </a:rPr>
            </a:br>
            <a:endParaRPr lang="fa-IR" altLang="en-US" sz="1900" b="1" dirty="0" smtClean="0">
              <a:solidFill>
                <a:schemeClr val="accent1"/>
              </a:solidFill>
            </a:endParaRPr>
          </a:p>
          <a:p>
            <a:pPr algn="r" rtl="1"/>
            <a:r>
              <a:rPr lang="fa-IR" altLang="en-US" sz="1900" b="1" dirty="0" smtClean="0">
                <a:solidFill>
                  <a:schemeClr val="accent1"/>
                </a:solidFill>
              </a:rPr>
              <a:t>نوار </a:t>
            </a:r>
            <a:r>
              <a:rPr lang="fa-IR" altLang="en-US" sz="1900" b="1" dirty="0">
                <a:solidFill>
                  <a:schemeClr val="accent1"/>
                </a:solidFill>
              </a:rPr>
              <a:t>تیره </a:t>
            </a:r>
            <a:r>
              <a:rPr lang="en-US" altLang="en-US" sz="1900" b="1" dirty="0">
                <a:solidFill>
                  <a:schemeClr val="accent1"/>
                </a:solidFill>
              </a:rPr>
              <a:t>A</a:t>
            </a:r>
            <a:r>
              <a:rPr lang="fa-IR" altLang="en-US" sz="1900" b="1" dirty="0">
                <a:solidFill>
                  <a:schemeClr val="accent1"/>
                </a:solidFill>
              </a:rPr>
              <a:t>: </a:t>
            </a:r>
            <a:r>
              <a:rPr lang="fa-IR" altLang="en-US" sz="1900" b="1" dirty="0">
                <a:solidFill>
                  <a:schemeClr val="tx2"/>
                </a:solidFill>
              </a:rPr>
              <a:t>رشته های ضخیم میوزین ونازک آکتین</a:t>
            </a:r>
            <a:r>
              <a:rPr lang="fa-IR" altLang="en-US" sz="1900" b="1" dirty="0">
                <a:solidFill>
                  <a:schemeClr val="accent1"/>
                </a:solidFill>
              </a:rPr>
              <a:t/>
            </a:r>
            <a:br>
              <a:rPr lang="fa-IR" altLang="en-US" sz="1900" b="1" dirty="0">
                <a:solidFill>
                  <a:schemeClr val="accent1"/>
                </a:solidFill>
              </a:rPr>
            </a:br>
            <a:endParaRPr lang="fa-IR" altLang="en-US" sz="1900" b="1" dirty="0" smtClean="0">
              <a:solidFill>
                <a:schemeClr val="accent1"/>
              </a:solidFill>
            </a:endParaRPr>
          </a:p>
          <a:p>
            <a:pPr algn="r" rtl="1"/>
            <a:r>
              <a:rPr lang="fa-IR" altLang="en-US" sz="1900" b="1" dirty="0" smtClean="0">
                <a:solidFill>
                  <a:schemeClr val="accent1"/>
                </a:solidFill>
              </a:rPr>
              <a:t>منطقه</a:t>
            </a:r>
            <a:r>
              <a:rPr lang="en-US" altLang="en-US" sz="1900" b="1" dirty="0">
                <a:solidFill>
                  <a:schemeClr val="accent1"/>
                </a:solidFill>
              </a:rPr>
              <a:t>H</a:t>
            </a:r>
            <a:r>
              <a:rPr lang="fa-IR" altLang="en-US" sz="1900" b="1" dirty="0">
                <a:solidFill>
                  <a:schemeClr val="accent1"/>
                </a:solidFill>
              </a:rPr>
              <a:t>: </a:t>
            </a:r>
            <a:r>
              <a:rPr lang="fa-IR" altLang="en-US" sz="1900" b="1" dirty="0">
                <a:solidFill>
                  <a:schemeClr val="tx2"/>
                </a:solidFill>
              </a:rPr>
              <a:t>در مرکز نوار </a:t>
            </a:r>
            <a:r>
              <a:rPr lang="en-US" altLang="en-US" sz="1900" b="1" dirty="0">
                <a:solidFill>
                  <a:schemeClr val="tx2"/>
                </a:solidFill>
              </a:rPr>
              <a:t>A</a:t>
            </a:r>
            <a:r>
              <a:rPr lang="fa-IR" altLang="en-US" sz="1900" b="1" dirty="0">
                <a:solidFill>
                  <a:schemeClr val="tx2"/>
                </a:solidFill>
              </a:rPr>
              <a:t> و فقط رشته های ضخیم</a:t>
            </a:r>
            <a:r>
              <a:rPr lang="fa-IR" altLang="en-US" sz="6000" dirty="0">
                <a:solidFill>
                  <a:schemeClr val="accent1"/>
                </a:solidFill>
              </a:rPr>
              <a:t/>
            </a:r>
            <a:br>
              <a:rPr lang="fa-IR" altLang="en-US" sz="6000" dirty="0">
                <a:solidFill>
                  <a:schemeClr val="accent1"/>
                </a:solidFill>
              </a:rPr>
            </a:br>
            <a:r>
              <a:rPr lang="fa-IR" altLang="en-US" sz="6000" dirty="0">
                <a:solidFill>
                  <a:schemeClr val="accent1"/>
                </a:solidFill>
              </a:rPr>
              <a:t> </a:t>
            </a:r>
            <a:br>
              <a:rPr lang="fa-IR" altLang="en-US" sz="6000" dirty="0">
                <a:solidFill>
                  <a:schemeClr val="accent1"/>
                </a:solidFill>
              </a:rPr>
            </a:br>
            <a:endParaRPr lang="en-US" dirty="0"/>
          </a:p>
        </p:txBody>
      </p:sp>
      <p:pic>
        <p:nvPicPr>
          <p:cNvPr id="8" name="Picture 5" descr="acti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94" y="4955958"/>
            <a:ext cx="2303463" cy="153193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891" y="6215892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417932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33935</TotalTime>
  <Words>661</Words>
  <Application>Microsoft Office PowerPoint</Application>
  <PresentationFormat>Widescreen</PresentationFormat>
  <Paragraphs>74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Parallax</vt:lpstr>
      <vt:lpstr>بنام خدا  فیزیولوژی ورزش </vt:lpstr>
      <vt:lpstr>فصل اول: ساختمان و کار عضله</vt:lpstr>
      <vt:lpstr>انواع عضله </vt:lpstr>
      <vt:lpstr>پوشش بافت عضلانی ( از خارج به داخل )</vt:lpstr>
      <vt:lpstr>پلاسمالم: غشای پلاسمایی اطراف تار عضله  سارکولم: مجموع پلاسمالم و غشای پایه  سارکوپلاسم: بخش مایع تار عضلانی و سیتوپلاسم آن می باشد که به شکل ماده ژلاتینی تمام فضای بین تارچه های داخل تار عضلانی را پر کرده و شامل: پروتئین های محلول،مواد معدنی، گلیگوژن، چربی ها و اندامک های لازم می باشد. </vt:lpstr>
      <vt:lpstr>مجاری بین تارهای عضلانی </vt:lpstr>
      <vt:lpstr>نمای میکروسکوپی عضله اسکلتی</vt:lpstr>
      <vt:lpstr>سارکومر</vt:lpstr>
      <vt:lpstr>فیلامان های آکتین و میوزین</vt:lpstr>
      <vt:lpstr>میوزین </vt:lpstr>
      <vt:lpstr>آکتین</vt:lpstr>
      <vt:lpstr>ساختمان اکتین ومیوزین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سلول</dc:title>
  <dc:creator>Lenovo</dc:creator>
  <cp:lastModifiedBy>Lenovo</cp:lastModifiedBy>
  <cp:revision>61</cp:revision>
  <dcterms:created xsi:type="dcterms:W3CDTF">2019-01-22T15:12:03Z</dcterms:created>
  <dcterms:modified xsi:type="dcterms:W3CDTF">2020-04-02T16:04:11Z</dcterms:modified>
</cp:coreProperties>
</file>