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73" r:id="rId2"/>
    <p:sldId id="256" r:id="rId3"/>
    <p:sldId id="274" r:id="rId4"/>
    <p:sldId id="257" r:id="rId5"/>
    <p:sldId id="258" r:id="rId6"/>
    <p:sldId id="278" r:id="rId7"/>
    <p:sldId id="270" r:id="rId8"/>
    <p:sldId id="259" r:id="rId9"/>
    <p:sldId id="275" r:id="rId10"/>
    <p:sldId id="260" r:id="rId11"/>
    <p:sldId id="279" r:id="rId12"/>
    <p:sldId id="261" r:id="rId13"/>
    <p:sldId id="262" r:id="rId14"/>
    <p:sldId id="277" r:id="rId15"/>
    <p:sldId id="272" r:id="rId16"/>
    <p:sldId id="263" r:id="rId17"/>
    <p:sldId id="271" r:id="rId18"/>
    <p:sldId id="264" r:id="rId19"/>
    <p:sldId id="265" r:id="rId20"/>
    <p:sldId id="267" r:id="rId21"/>
    <p:sldId id="268" r:id="rId22"/>
    <p:sldId id="276" r:id="rId23"/>
    <p:sldId id="266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FBE71-45FC-485A-B444-D892040C679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4ECC3-3654-4E32-8636-D4B3A43E6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6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4ECC3-3654-4E32-8636-D4B3A43E65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6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28A2E3B-2257-4121-AE4C-B93ECE1A817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D1ABB95-21E7-4065-8582-CF793B98F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E3B-2257-4121-AE4C-B93ECE1A817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BB95-21E7-4065-8582-CF793B98F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E3B-2257-4121-AE4C-B93ECE1A817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BB95-21E7-4065-8582-CF793B98F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E3B-2257-4121-AE4C-B93ECE1A817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BB95-21E7-4065-8582-CF793B98F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E3B-2257-4121-AE4C-B93ECE1A817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BB95-21E7-4065-8582-CF793B98F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E3B-2257-4121-AE4C-B93ECE1A817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BB95-21E7-4065-8582-CF793B98F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E3B-2257-4121-AE4C-B93ECE1A817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BB95-21E7-4065-8582-CF793B98F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E3B-2257-4121-AE4C-B93ECE1A817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BB95-21E7-4065-8582-CF793B98F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E3B-2257-4121-AE4C-B93ECE1A817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BB95-21E7-4065-8582-CF793B98F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E3B-2257-4121-AE4C-B93ECE1A817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BB95-21E7-4065-8582-CF793B98F3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2E3B-2257-4121-AE4C-B93ECE1A817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ABB95-21E7-4065-8582-CF793B98F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28A2E3B-2257-4121-AE4C-B93ECE1A8171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D1ABB95-21E7-4065-8582-CF793B98F3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"/>
            <a:ext cx="9144000" cy="6858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13792"/>
            <a:ext cx="7024744" cy="1143000"/>
          </a:xfrm>
        </p:spPr>
        <p:txBody>
          <a:bodyPr/>
          <a:lstStyle/>
          <a:p>
            <a:pPr algn="ctr"/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ذخایر کربوهیدرات بدن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344816" cy="350897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>
                <a:cs typeface="B Homa" pitchFamily="2" charset="-78"/>
              </a:rPr>
              <a:t>350 گرم (1400 کیلو کالری) در عضلات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>
                <a:cs typeface="B Homa" pitchFamily="2" charset="-78"/>
              </a:rPr>
              <a:t>90 گرم ( 360 کیلو کالری) در کبد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>
                <a:cs typeface="B Homa" pitchFamily="2" charset="-78"/>
              </a:rPr>
              <a:t>5 گرم (20 کیلو کالری) در خون</a:t>
            </a:r>
          </a:p>
          <a:p>
            <a:pPr algn="r" rtl="1">
              <a:lnSpc>
                <a:spcPct val="150000"/>
              </a:lnSpc>
              <a:buNone/>
            </a:pPr>
            <a:endParaRPr lang="fa-IR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cs typeface="B Homa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دامنه طبیعی گلوکز خون: 70 تا 110 میلی گرم در دسی لیتر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000" dirty="0" smtClean="0">
                <a:solidFill>
                  <a:srgbClr val="00B050"/>
                </a:solidFill>
                <a:cs typeface="B Koodak" pitchFamily="2" charset="-78"/>
              </a:rPr>
              <a:t>مصرف كربوهيدرات در بافت هاي مختلف</a:t>
            </a:r>
            <a:endParaRPr lang="fa-IR" sz="4000" dirty="0">
              <a:solidFill>
                <a:srgbClr val="00B050"/>
              </a:solidFill>
              <a:cs typeface="B Kooda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fa-IR" altLang="fa-IR" sz="2700" smtClean="0">
                <a:cs typeface="B Koodak" panose="00000700000000000000" pitchFamily="2" charset="-78"/>
              </a:rPr>
              <a:t>بافت هايي كه از گلوكز به عنوان سوخت استفاده مي كنند:</a:t>
            </a:r>
          </a:p>
          <a:p>
            <a:pPr algn="r" rtl="1">
              <a:lnSpc>
                <a:spcPct val="150000"/>
              </a:lnSpc>
            </a:pPr>
            <a:r>
              <a:rPr lang="fa-IR" altLang="fa-IR" sz="3000" smtClean="0">
                <a:cs typeface="B Koodak" panose="00000700000000000000" pitchFamily="2" charset="-78"/>
              </a:rPr>
              <a:t>سلول قرمز خون</a:t>
            </a:r>
          </a:p>
          <a:p>
            <a:pPr algn="r" rtl="1">
              <a:lnSpc>
                <a:spcPct val="150000"/>
              </a:lnSpc>
            </a:pPr>
            <a:r>
              <a:rPr lang="fa-IR" altLang="fa-IR" sz="3000" smtClean="0">
                <a:cs typeface="B Koodak" panose="00000700000000000000" pitchFamily="2" charset="-78"/>
              </a:rPr>
              <a:t>قسمت مركزي غده فوق كليه</a:t>
            </a:r>
          </a:p>
          <a:p>
            <a:pPr algn="r" rtl="1">
              <a:lnSpc>
                <a:spcPct val="150000"/>
              </a:lnSpc>
            </a:pPr>
            <a:r>
              <a:rPr lang="fa-IR" altLang="fa-IR" sz="3000" smtClean="0">
                <a:cs typeface="B Koodak" panose="00000700000000000000" pitchFamily="2" charset="-78"/>
              </a:rPr>
              <a:t>شبكيه چشم</a:t>
            </a:r>
          </a:p>
          <a:p>
            <a:pPr algn="r" rtl="1">
              <a:lnSpc>
                <a:spcPct val="150000"/>
              </a:lnSpc>
            </a:pPr>
            <a:r>
              <a:rPr lang="fa-IR" altLang="fa-IR" sz="3000" smtClean="0">
                <a:cs typeface="B Koodak" panose="00000700000000000000" pitchFamily="2" charset="-78"/>
              </a:rPr>
              <a:t>مغز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9pPr>
          </a:lstStyle>
          <a:p>
            <a:fld id="{E803D691-7306-491F-B2DF-0786E4DD1ECC}" type="slidenum">
              <a:rPr lang="fa-IR" altLang="fa-IR">
                <a:solidFill>
                  <a:schemeClr val="tx2"/>
                </a:solidFill>
              </a:rPr>
              <a:pPr/>
              <a:t>11</a:t>
            </a:fld>
            <a:endParaRPr lang="fa-IR" altLang="fa-I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3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485800"/>
            <a:ext cx="7024744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سرنوشت های گلوکز 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350897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r" rtl="1"/>
            <a:r>
              <a:rPr lang="fa-IR" dirty="0" smtClean="0">
                <a:cs typeface="B Homa" pitchFamily="2" charset="-78"/>
              </a:rPr>
              <a:t>ذخیره به </a:t>
            </a:r>
            <a:r>
              <a:rPr lang="fa-IR" dirty="0">
                <a:cs typeface="B Homa" pitchFamily="2" charset="-78"/>
              </a:rPr>
              <a:t>صورت گلیکوژن عضله </a:t>
            </a:r>
            <a:endParaRPr lang="fa-IR" dirty="0" smtClean="0"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ذخیره به صورت گلیکوژن </a:t>
            </a:r>
            <a:r>
              <a:rPr lang="fa-IR" dirty="0">
                <a:cs typeface="B Homa" pitchFamily="2" charset="-78"/>
              </a:rPr>
              <a:t>کبد</a:t>
            </a:r>
            <a:endParaRPr lang="fa-IR" dirty="0" smtClean="0">
              <a:cs typeface="B Homa" pitchFamily="2" charset="-78"/>
            </a:endParaRPr>
          </a:p>
          <a:p>
            <a:pPr algn="r" rtl="1"/>
            <a:r>
              <a:rPr lang="fa-IR" dirty="0" smtClean="0">
                <a:cs typeface="B Homa" pitchFamily="2" charset="-78"/>
              </a:rPr>
              <a:t>تامین انرژی دستگاه عصبی مرکزی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تامین انرژی عضله و دیگر بافت ها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ذخیره به صورت چربی هنگامی که ذخایر گلیکوزن عضله و کبد کامل باشد.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در افراد مبتلا به قند خون بالا دفع احتمالی در ادرار</a:t>
            </a:r>
            <a:endParaRPr lang="en-US" dirty="0"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428604"/>
            <a:ext cx="8786874" cy="569755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r" rtl="1">
              <a:buNone/>
            </a:pPr>
            <a:endParaRPr lang="fa-IR" dirty="0" smtClean="0">
              <a:cs typeface="B Homa" pitchFamily="2" charset="-78"/>
            </a:endParaRPr>
          </a:p>
          <a:p>
            <a:pPr algn="r" rtl="1">
              <a:buNone/>
            </a:pPr>
            <a:r>
              <a:rPr lang="fa-IR" dirty="0" smtClean="0">
                <a:cs typeface="B Homa" pitchFamily="2" charset="-78"/>
              </a:rPr>
              <a:t>	قند بالای خون						قند پائین خون</a:t>
            </a:r>
          </a:p>
          <a:p>
            <a:pPr algn="r" rtl="1">
              <a:buNone/>
            </a:pPr>
            <a:endParaRPr lang="fa-IR" dirty="0">
              <a:cs typeface="B Homa" pitchFamily="2" charset="-78"/>
            </a:endParaRPr>
          </a:p>
          <a:p>
            <a:pPr algn="ctr" rtl="1">
              <a:buNone/>
            </a:pPr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سلول های بتا- لوزالمعده- سلول های آلفا</a:t>
            </a:r>
          </a:p>
          <a:p>
            <a:pPr algn="ctr" rtl="1">
              <a:buNone/>
            </a:pPr>
            <a:endParaRPr lang="fa-I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Homa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		</a:t>
            </a:r>
            <a:r>
              <a:rPr lang="fa-IR" dirty="0" smtClean="0">
                <a:cs typeface="B Homa" pitchFamily="2" charset="-78"/>
              </a:rPr>
              <a:t>انسولین</a:t>
            </a:r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						</a:t>
            </a:r>
            <a:r>
              <a:rPr lang="fa-IR" dirty="0" smtClean="0">
                <a:cs typeface="B Homa" pitchFamily="2" charset="-78"/>
              </a:rPr>
              <a:t>گلوکاگن</a:t>
            </a:r>
            <a:endParaRPr lang="fa-IR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Homa" pitchFamily="2" charset="-78"/>
            </a:endParaRPr>
          </a:p>
          <a:p>
            <a:pPr algn="r" rtl="1">
              <a:buNone/>
            </a:pPr>
            <a:endParaRPr lang="fa-IR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Homa" pitchFamily="2" charset="-78"/>
            </a:endParaRPr>
          </a:p>
          <a:p>
            <a:pPr algn="r" rtl="1">
              <a:buNone/>
            </a:pPr>
            <a:endParaRPr lang="fa-IR" sz="1400" dirty="0" smtClean="0">
              <a:cs typeface="B Homa" pitchFamily="2" charset="-78"/>
            </a:endParaRPr>
          </a:p>
          <a:p>
            <a:pPr algn="r" rtl="1">
              <a:buNone/>
            </a:pPr>
            <a:endParaRPr lang="fa-IR" sz="1400" dirty="0">
              <a:cs typeface="B Homa" pitchFamily="2" charset="-78"/>
            </a:endParaRPr>
          </a:p>
          <a:p>
            <a:pPr algn="r" rtl="1">
              <a:buNone/>
            </a:pPr>
            <a:r>
              <a:rPr lang="fa-IR" sz="1400" dirty="0" smtClean="0">
                <a:cs typeface="B Homa" pitchFamily="2" charset="-78"/>
              </a:rPr>
              <a:t>    تحریک سلول های عضله و چربی برای برداشت گلوکز خون		تحریک کبد برای تجزیه گلیکوژن و رهایش گلوکز به خون</a:t>
            </a:r>
          </a:p>
          <a:p>
            <a:pPr algn="ctr" rtl="1">
              <a:buNone/>
            </a:pPr>
            <a:endParaRPr lang="fa-IR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Homa" pitchFamily="2" charset="-78"/>
            </a:endParaRPr>
          </a:p>
          <a:p>
            <a:pPr algn="ctr" rtl="1">
              <a:buNone/>
            </a:pPr>
            <a:endParaRPr lang="fa-IR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 Homa" pitchFamily="2" charset="-78"/>
            </a:endParaRPr>
          </a:p>
          <a:p>
            <a:pPr algn="ctr" rtl="1">
              <a:buNone/>
            </a:pPr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طبیعی شدن گلوکز خون</a:t>
            </a:r>
          </a:p>
          <a:p>
            <a:pPr algn="r" rtl="1">
              <a:buNone/>
            </a:pPr>
            <a:endParaRPr lang="en-US" sz="1400" dirty="0">
              <a:cs typeface="B Homa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6660232" y="1272749"/>
            <a:ext cx="571504" cy="5000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83768" y="1272750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15140" y="2208284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2123729" y="2208283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1786712" y="350192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7215206" y="350192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417460" y="451368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5940153" y="4513679"/>
            <a:ext cx="66278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7920880" cy="5688632"/>
          </a:xfrm>
        </p:spPr>
        <p:txBody>
          <a:bodyPr/>
          <a:lstStyle/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>
                <a:cs typeface="B Koodak" pitchFamily="2" charset="-78"/>
              </a:rPr>
              <a:t>انسولين با عمل بر روي </a:t>
            </a:r>
            <a:r>
              <a:rPr lang="fa-IR" dirty="0">
                <a:cs typeface="B Koodak" pitchFamily="2" charset="-78"/>
              </a:rPr>
              <a:t>آنزيم پروتئين </a:t>
            </a:r>
            <a:r>
              <a:rPr lang="fa-IR" dirty="0" smtClean="0">
                <a:cs typeface="B Koodak" pitchFamily="2" charset="-78"/>
              </a:rPr>
              <a:t>فسفاتاز باعث فعال </a:t>
            </a:r>
            <a:r>
              <a:rPr lang="fa-IR" dirty="0">
                <a:cs typeface="B Koodak" pitchFamily="2" charset="-78"/>
              </a:rPr>
              <a:t>شدن گليكوژن </a:t>
            </a:r>
            <a:r>
              <a:rPr lang="fa-IR" dirty="0" smtClean="0">
                <a:cs typeface="B Koodak" pitchFamily="2" charset="-78"/>
              </a:rPr>
              <a:t>سنتتاز می شود. و با افزايش </a:t>
            </a:r>
            <a:r>
              <a:rPr lang="fa-IR" dirty="0">
                <a:cs typeface="B Koodak" pitchFamily="2" charset="-78"/>
              </a:rPr>
              <a:t>تعداد انتقال دهنده هاي فعال </a:t>
            </a:r>
            <a:r>
              <a:rPr lang="fa-IR" dirty="0" smtClean="0">
                <a:cs typeface="B Koodak" pitchFamily="2" charset="-78"/>
              </a:rPr>
              <a:t>گلوكز و افزايش </a:t>
            </a:r>
            <a:r>
              <a:rPr lang="fa-IR" dirty="0">
                <a:cs typeface="B Koodak" pitchFamily="2" charset="-78"/>
              </a:rPr>
              <a:t>فعاليت </a:t>
            </a:r>
            <a:r>
              <a:rPr lang="fa-IR" dirty="0" smtClean="0">
                <a:cs typeface="B Koodak" pitchFamily="2" charset="-78"/>
              </a:rPr>
              <a:t>گلوكوكيناز منجر به ذخیره گلوکز می گردد. </a:t>
            </a:r>
            <a:endParaRPr lang="fa-IR" dirty="0">
              <a:cs typeface="B Koodak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 smtClean="0">
                <a:cs typeface="B Koodak" pitchFamily="2" charset="-78"/>
              </a:rPr>
              <a:t> انسولین هم چنین با مهار فعالیت آنزیم فسفوريلاز منجر به كاهش </a:t>
            </a:r>
            <a:r>
              <a:rPr lang="fa-IR" dirty="0">
                <a:cs typeface="B Koodak" pitchFamily="2" charset="-78"/>
              </a:rPr>
              <a:t>گلوكونئوژنز كبدي و </a:t>
            </a:r>
            <a:r>
              <a:rPr lang="fa-IR" dirty="0" smtClean="0">
                <a:cs typeface="B Koodak" pitchFamily="2" charset="-78"/>
              </a:rPr>
              <a:t>گليكوژنوليز می گردد.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>
                <a:cs typeface="B Koodak" pitchFamily="2" charset="-78"/>
              </a:rPr>
              <a:t>گلوكاگن نیز با تحريك گليكوژنوليز و گلوكونئوژنز در </a:t>
            </a:r>
            <a:r>
              <a:rPr lang="fa-IR" dirty="0" smtClean="0">
                <a:cs typeface="B Koodak" pitchFamily="2" charset="-78"/>
              </a:rPr>
              <a:t>كبد و هم چنین با تحريك </a:t>
            </a:r>
            <a:r>
              <a:rPr lang="fa-IR" dirty="0">
                <a:cs typeface="B Koodak" pitchFamily="2" charset="-78"/>
              </a:rPr>
              <a:t>ليپوليز بافت </a:t>
            </a:r>
            <a:r>
              <a:rPr lang="fa-IR" dirty="0" smtClean="0">
                <a:cs typeface="B Koodak" pitchFamily="2" charset="-78"/>
              </a:rPr>
              <a:t>چربي به حفظ گلوکز خون کمک می کند.  </a:t>
            </a:r>
            <a:endParaRPr lang="fa-IR" dirty="0">
              <a:cs typeface="B Koodak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endParaRPr lang="fa-IR" dirty="0">
              <a:cs typeface="B Koodak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85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5940152" y="863076"/>
            <a:ext cx="2000264" cy="1928826"/>
          </a:xfrm>
        </p:spPr>
        <p:txBody>
          <a:bodyPr/>
          <a:lstStyle/>
          <a:p>
            <a:pPr algn="ctr"/>
            <a:r>
              <a:rPr lang="fa-IR" dirty="0" smtClean="0">
                <a:cs typeface="B Homa" pitchFamily="2" charset="-78"/>
              </a:rPr>
              <a:t>حفظ هموستاز گلوکز خون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3568" y="332656"/>
            <a:ext cx="4464000" cy="6112270"/>
          </a:xfrm>
          <a:noFill/>
          <a:ln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91680" y="796908"/>
            <a:ext cx="811213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Intestine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132153" y="668318"/>
            <a:ext cx="241301" cy="254000"/>
          </a:xfrm>
          <a:prstGeom prst="ellipse">
            <a:avLst/>
          </a:prstGeom>
          <a:solidFill>
            <a:srgbClr val="CC3399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131840" y="642918"/>
            <a:ext cx="28257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419872" y="746109"/>
            <a:ext cx="14144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When a person eats,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blood glucose rises.</a:t>
            </a: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832842" y="1428736"/>
            <a:ext cx="858838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Pancreas</a:t>
            </a: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3131840" y="1481126"/>
            <a:ext cx="282575" cy="304800"/>
            <a:chOff x="4842" y="584"/>
            <a:chExt cx="178" cy="192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848" y="600"/>
              <a:ext cx="152" cy="160"/>
            </a:xfrm>
            <a:prstGeom prst="ellipse">
              <a:avLst/>
            </a:prstGeom>
            <a:solidFill>
              <a:srgbClr val="CC3399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842" y="584"/>
              <a:ext cx="178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2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3347864" y="1340768"/>
            <a:ext cx="206533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High blood glucose stimulates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the pancreas to release insulin.</a:t>
            </a:r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3128343" y="2481258"/>
            <a:ext cx="363537" cy="304800"/>
            <a:chOff x="4855" y="846"/>
            <a:chExt cx="178" cy="180"/>
          </a:xfrm>
        </p:grpSpPr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4864" y="856"/>
              <a:ext cx="152" cy="160"/>
            </a:xfrm>
            <a:prstGeom prst="ellipse">
              <a:avLst/>
            </a:prstGeom>
            <a:solidFill>
              <a:srgbClr val="CC3399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855" y="846"/>
              <a:ext cx="178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3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393554" y="2060848"/>
            <a:ext cx="2114550" cy="1006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Insulin stimulates the uptake of 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glucose into cells and storage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as glycogen in the liver and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muscles. Insulin also stimulates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the conversion of excess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glucose into fat for storage.</a:t>
            </a: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4283968" y="3068960"/>
            <a:ext cx="746917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Muscle</a:t>
            </a: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2051720" y="1797040"/>
            <a:ext cx="677863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Insulin</a:t>
            </a:r>
          </a:p>
        </p:txBody>
      </p: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1403648" y="2357430"/>
            <a:ext cx="547688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Liver</a:t>
            </a:r>
          </a:p>
        </p:txBody>
      </p:sp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1115616" y="3082354"/>
            <a:ext cx="709613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Fat cell</a:t>
            </a:r>
          </a:p>
        </p:txBody>
      </p: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3131840" y="3501008"/>
            <a:ext cx="282575" cy="304800"/>
            <a:chOff x="4871" y="1096"/>
            <a:chExt cx="178" cy="192"/>
          </a:xfrm>
        </p:grpSpPr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4880" y="1112"/>
              <a:ext cx="152" cy="160"/>
            </a:xfrm>
            <a:prstGeom prst="ellipse">
              <a:avLst/>
            </a:prstGeom>
            <a:solidFill>
              <a:srgbClr val="CC3399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4871" y="1096"/>
              <a:ext cx="178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4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3419872" y="3429000"/>
            <a:ext cx="196691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As the body's cells use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glucose, blood levels decline.</a:t>
            </a:r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827584" y="3861048"/>
            <a:ext cx="858838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Pancreas</a:t>
            </a:r>
          </a:p>
        </p:txBody>
      </p:sp>
      <p:grpSp>
        <p:nvGrpSpPr>
          <p:cNvPr id="32" name="Group 22"/>
          <p:cNvGrpSpPr>
            <a:grpSpLocks/>
          </p:cNvGrpSpPr>
          <p:nvPr/>
        </p:nvGrpSpPr>
        <p:grpSpPr bwMode="auto">
          <a:xfrm>
            <a:off x="3131840" y="4077072"/>
            <a:ext cx="282575" cy="304800"/>
            <a:chOff x="4887" y="1352"/>
            <a:chExt cx="178" cy="192"/>
          </a:xfrm>
        </p:grpSpPr>
        <p:sp>
          <p:nvSpPr>
            <p:cNvPr id="33" name="Oval 23"/>
            <p:cNvSpPr>
              <a:spLocks noChangeArrowheads="1"/>
            </p:cNvSpPr>
            <p:nvPr/>
          </p:nvSpPr>
          <p:spPr bwMode="auto">
            <a:xfrm>
              <a:off x="4896" y="1368"/>
              <a:ext cx="152" cy="160"/>
            </a:xfrm>
            <a:prstGeom prst="ellipse">
              <a:avLst/>
            </a:prstGeom>
            <a:solidFill>
              <a:srgbClr val="CC3399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4887" y="1352"/>
              <a:ext cx="178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5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3419872" y="3861048"/>
            <a:ext cx="2071687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Low blood glucose stimulates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the pancreas to release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glucagon into the bloodstream.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475656" y="4221088"/>
            <a:ext cx="8890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Glucagon</a:t>
            </a:r>
          </a:p>
        </p:txBody>
      </p:sp>
      <p:grpSp>
        <p:nvGrpSpPr>
          <p:cNvPr id="37" name="Group 25"/>
          <p:cNvGrpSpPr>
            <a:grpSpLocks/>
          </p:cNvGrpSpPr>
          <p:nvPr/>
        </p:nvGrpSpPr>
        <p:grpSpPr bwMode="auto">
          <a:xfrm>
            <a:off x="3131840" y="4653136"/>
            <a:ext cx="282575" cy="304800"/>
            <a:chOff x="4903" y="1608"/>
            <a:chExt cx="178" cy="192"/>
          </a:xfrm>
        </p:grpSpPr>
        <p:sp>
          <p:nvSpPr>
            <p:cNvPr id="38" name="Oval 26"/>
            <p:cNvSpPr>
              <a:spLocks noChangeArrowheads="1"/>
            </p:cNvSpPr>
            <p:nvPr/>
          </p:nvSpPr>
          <p:spPr bwMode="auto">
            <a:xfrm>
              <a:off x="4912" y="1624"/>
              <a:ext cx="152" cy="160"/>
            </a:xfrm>
            <a:prstGeom prst="ellipse">
              <a:avLst/>
            </a:prstGeom>
            <a:solidFill>
              <a:srgbClr val="CC3399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4903" y="1608"/>
              <a:ext cx="178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6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3347864" y="4455517"/>
            <a:ext cx="1947862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Glucagon stimulates liver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cells to break down glycogen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and release glucose into the</a:t>
            </a:r>
          </a:p>
          <a:p>
            <a:r>
              <a:rPr lang="en-US" sz="1000" b="1" dirty="0" err="1">
                <a:solidFill>
                  <a:srgbClr val="000000"/>
                </a:solidFill>
              </a:rPr>
              <a:t>blood.</a:t>
            </a:r>
            <a:r>
              <a:rPr lang="en-US" sz="1000" b="1" baseline="30000" dirty="0" err="1">
                <a:solidFill>
                  <a:srgbClr val="000000"/>
                </a:solidFill>
              </a:rPr>
              <a:t>a</a:t>
            </a:r>
            <a:endParaRPr lang="en-US" sz="1000" b="1" baseline="30000" dirty="0">
              <a:solidFill>
                <a:srgbClr val="000000"/>
              </a:solidFill>
            </a:endParaRP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3851920" y="5301208"/>
            <a:ext cx="547688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Liver</a:t>
            </a:r>
          </a:p>
        </p:txBody>
      </p:sp>
      <p:sp>
        <p:nvSpPr>
          <p:cNvPr id="42" name="Text Box 33"/>
          <p:cNvSpPr txBox="1">
            <a:spLocks noChangeArrowheads="1"/>
          </p:cNvSpPr>
          <p:nvPr/>
        </p:nvSpPr>
        <p:spPr bwMode="auto">
          <a:xfrm>
            <a:off x="1691680" y="4869160"/>
            <a:ext cx="889000" cy="898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Glucose</a:t>
            </a: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Insulin</a:t>
            </a: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Glucagon</a:t>
            </a:r>
          </a:p>
          <a:p>
            <a:pPr>
              <a:lnSpc>
                <a:spcPct val="11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Glycogen</a:t>
            </a: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5003805" y="6286520"/>
            <a:ext cx="282575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7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pSp>
        <p:nvGrpSpPr>
          <p:cNvPr id="44" name="Group 28"/>
          <p:cNvGrpSpPr>
            <a:grpSpLocks/>
          </p:cNvGrpSpPr>
          <p:nvPr/>
        </p:nvGrpSpPr>
        <p:grpSpPr bwMode="auto">
          <a:xfrm>
            <a:off x="3131840" y="6021288"/>
            <a:ext cx="282575" cy="304800"/>
            <a:chOff x="4919" y="1864"/>
            <a:chExt cx="178" cy="192"/>
          </a:xfrm>
        </p:grpSpPr>
        <p:sp>
          <p:nvSpPr>
            <p:cNvPr id="45" name="Oval 29"/>
            <p:cNvSpPr>
              <a:spLocks noChangeArrowheads="1"/>
            </p:cNvSpPr>
            <p:nvPr/>
          </p:nvSpPr>
          <p:spPr bwMode="auto">
            <a:xfrm>
              <a:off x="4928" y="1880"/>
              <a:ext cx="152" cy="160"/>
            </a:xfrm>
            <a:prstGeom prst="ellipse">
              <a:avLst/>
            </a:prstGeom>
            <a:solidFill>
              <a:srgbClr val="CC3399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Text Box 30"/>
            <p:cNvSpPr txBox="1">
              <a:spLocks noChangeArrowheads="1"/>
            </p:cNvSpPr>
            <p:nvPr/>
          </p:nvSpPr>
          <p:spPr bwMode="auto">
            <a:xfrm>
              <a:off x="4919" y="1864"/>
              <a:ext cx="178" cy="19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7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491880" y="6021288"/>
            <a:ext cx="16557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Blood glucose begins to</a:t>
            </a:r>
          </a:p>
          <a:p>
            <a:r>
              <a:rPr lang="en-US" sz="1000" b="1" dirty="0">
                <a:solidFill>
                  <a:srgbClr val="000000"/>
                </a:solidFill>
              </a:rPr>
              <a:t>rise.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827584" y="5877272"/>
            <a:ext cx="2044700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100" baseline="30000" dirty="0">
                <a:solidFill>
                  <a:srgbClr val="000000"/>
                </a:solidFill>
              </a:rPr>
              <a:t>a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The stress hormone</a:t>
            </a:r>
          </a:p>
          <a:p>
            <a:r>
              <a:rPr lang="en-US" sz="1000" dirty="0">
                <a:solidFill>
                  <a:srgbClr val="000000"/>
                </a:solidFill>
              </a:rPr>
              <a:t>epinephrine and other hormones</a:t>
            </a:r>
          </a:p>
          <a:p>
            <a:r>
              <a:rPr lang="en-US" sz="1000" dirty="0">
                <a:solidFill>
                  <a:srgbClr val="000000"/>
                </a:solidFill>
              </a:rPr>
              <a:t>also bring glucose out of storage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7920880" cy="562612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Homa" pitchFamily="2" charset="-78"/>
              </a:rPr>
              <a:t>اپی نفرین هورمونی استرسی است که با تجزیه سریع گلیکوژن کبد منجر به افزایش سطح گلوکز خون می شود.</a:t>
            </a:r>
          </a:p>
          <a:p>
            <a:pPr algn="just" rtl="1">
              <a:lnSpc>
                <a:spcPct val="150000"/>
              </a:lnSpc>
            </a:pPr>
            <a:r>
              <a:rPr lang="fa-IR" sz="3000" dirty="0" smtClean="0">
                <a:cs typeface="B Homa" pitchFamily="2" charset="-78"/>
              </a:rPr>
              <a:t>کورتیزول نیز هورمونی استرسی است که با تجزیه پروتئینها، اسیدهای امینه گلوکوژنیک را برای گلوکونئوژنز افزایش می دهد. </a:t>
            </a:r>
            <a:endParaRPr lang="en-US" sz="3000" dirty="0"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actos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1760" y="405334"/>
            <a:ext cx="4212000" cy="6120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74515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عدم تحمل </a:t>
            </a:r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لاکتوز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 </a:t>
            </a:r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(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lactose intolerance</a:t>
            </a:r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)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107" y="1700808"/>
            <a:ext cx="6777317" cy="350897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just" rtl="1">
              <a:lnSpc>
                <a:spcPct val="150000"/>
              </a:lnSpc>
              <a:buNone/>
            </a:pPr>
            <a:r>
              <a:rPr lang="fa-IR" dirty="0" smtClean="0">
                <a:cs typeface="B Homa" pitchFamily="2" charset="-78"/>
              </a:rPr>
              <a:t>در صورت کمبود آنزیم لاکتاز برای تجزیه قند شیر</a:t>
            </a:r>
            <a:r>
              <a:rPr lang="en-US" dirty="0" smtClean="0">
                <a:cs typeface="B Homa" pitchFamily="2" charset="-78"/>
              </a:rPr>
              <a:t> </a:t>
            </a:r>
            <a:r>
              <a:rPr lang="fa-IR" dirty="0" smtClean="0">
                <a:cs typeface="B Homa" pitchFamily="2" charset="-78"/>
              </a:rPr>
              <a:t>(لاکتوز) به گلوکز و گالاکتوز، لاکتوز در معده هضم نشده و نفخ معده، درد شکم، اسهال و آب زدایی را به دنبال خواهد داشت.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4" name="Picture 5" descr="egi00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362448"/>
            <a:ext cx="4104000" cy="316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5468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just" rtl="1"/>
            <a:r>
              <a:rPr lang="fa-IR" sz="2800" dirty="0" smtClean="0">
                <a:cs typeface="B Homa" pitchFamily="2" charset="-78"/>
              </a:rPr>
              <a:t>گلیکوژن کبد اولین مسئول حفظ گلوکز خون است، در حالی که گلیکوژن عضله مسئول تامین منبع انرژی برای عضلات فعال است.</a:t>
            </a:r>
          </a:p>
          <a:p>
            <a:pPr algn="just" rtl="1"/>
            <a:r>
              <a:rPr lang="fa-IR" sz="2800" dirty="0" smtClean="0">
                <a:cs typeface="B Homa" pitchFamily="2" charset="-78"/>
              </a:rPr>
              <a:t>در صورتی که ذخایر گلیکوژن عضله و کبد به نقطه اشباع برسد، فراهم شدن گلوکز بیشتر منجر به ذخیره آن به صورت چربی می شود. </a:t>
            </a:r>
          </a:p>
          <a:p>
            <a:pPr algn="just" rtl="1"/>
            <a:r>
              <a:rPr lang="fa-IR" sz="2800" dirty="0" smtClean="0">
                <a:cs typeface="B Homa" pitchFamily="2" charset="-78"/>
              </a:rPr>
              <a:t>گلوکز خون منبع اصلی سوخت دستگاه عصبی مرکزی است. کاهش قند خون به افت فعالیت دستگاه عصبی مرکزی، زود رنجی و ظرفیت پائین برای تمرکز می انجامد.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291264" cy="751382"/>
          </a:xfr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fa-IR" dirty="0" smtClean="0">
                <a:cs typeface="B Farnaz" pitchFamily="2" charset="-78"/>
              </a:rPr>
              <a:t>مواد مغزی حاوی </a:t>
            </a:r>
            <a:r>
              <a:rPr lang="fa-IR" dirty="0">
                <a:cs typeface="B Farnaz" pitchFamily="2" charset="-78"/>
              </a:rPr>
              <a:t>انرژی (کربوهیدرات ها) </a:t>
            </a:r>
            <a:endParaRPr lang="en-US" dirty="0">
              <a:cs typeface="B Farnaz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467544" y="5517232"/>
            <a:ext cx="8233792" cy="571504"/>
          </a:xfr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/>
            <a:r>
              <a:rPr lang="fa-IR" sz="3200" dirty="0" smtClean="0">
                <a:cs typeface="B Farnaz" pitchFamily="2" charset="-78"/>
              </a:rPr>
              <a:t>					</a:t>
            </a:r>
            <a:r>
              <a:rPr lang="fa-IR" sz="2400" dirty="0" smtClean="0">
                <a:cs typeface="B Farnaz" pitchFamily="2" charset="-78"/>
              </a:rPr>
              <a:t>ریحانه شکوهی</a:t>
            </a:r>
            <a:endParaRPr lang="en-US" sz="2400" dirty="0">
              <a:cs typeface="B Farnaz" pitchFamily="2" charset="-78"/>
            </a:endParaRPr>
          </a:p>
        </p:txBody>
      </p:sp>
      <p:pic>
        <p:nvPicPr>
          <p:cNvPr id="1026" name="Picture 2" descr="H:\bad-carbohydrates-229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99492"/>
            <a:ext cx="2181225" cy="2857500"/>
          </a:xfrm>
          <a:prstGeom prst="rect">
            <a:avLst/>
          </a:prstGeom>
          <a:noFill/>
        </p:spPr>
      </p:pic>
      <p:pic>
        <p:nvPicPr>
          <p:cNvPr id="1027" name="Picture 3" descr="H:\fruits_and_vegetables21-300x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1986320"/>
            <a:ext cx="2412000" cy="2162760"/>
          </a:xfrm>
          <a:prstGeom prst="rect">
            <a:avLst/>
          </a:prstGeom>
          <a:noFill/>
        </p:spPr>
      </p:pic>
      <p:pic>
        <p:nvPicPr>
          <p:cNvPr id="1028" name="Picture 4" descr="H:\carbohydrates-220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224" y="994115"/>
            <a:ext cx="1944000" cy="2650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90190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گلیکولیز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472801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گلیکولیز هوازی</a:t>
            </a:r>
          </a:p>
          <a:p>
            <a:pPr algn="just" rtl="1"/>
            <a:r>
              <a:rPr lang="fa-IR" sz="2800" dirty="0" smtClean="0">
                <a:cs typeface="B Homa" pitchFamily="2" charset="-78"/>
              </a:rPr>
              <a:t> تولید بی هوازی </a:t>
            </a:r>
            <a:r>
              <a:rPr lang="en-US" sz="2800" dirty="0" smtClean="0">
                <a:cs typeface="B Homa" pitchFamily="2" charset="-78"/>
              </a:rPr>
              <a:t>ATP</a:t>
            </a:r>
            <a:r>
              <a:rPr lang="fa-IR" sz="2800" dirty="0" smtClean="0">
                <a:cs typeface="B Homa" pitchFamily="2" charset="-78"/>
              </a:rPr>
              <a:t> از تجزیه گلیکوژن را بر عهده دارد و در فعالیت های با شدت بالا که ظرفیت ورزشکار برای تامین اکسیژن کفایت نمی کند، مورد استفاده واقع می شود.</a:t>
            </a:r>
          </a:p>
          <a:p>
            <a:pPr algn="just" rtl="1"/>
            <a:r>
              <a:rPr lang="fa-IR" sz="2800" dirty="0" smtClean="0">
                <a:cs typeface="B Homa" pitchFamily="2" charset="-78"/>
              </a:rPr>
              <a:t> فراورده پایانی این دستگاه اسید لاکتیک است. </a:t>
            </a:r>
          </a:p>
          <a:p>
            <a:pPr algn="just" rtl="1"/>
            <a:r>
              <a:rPr lang="fa-IR" sz="2800" dirty="0" smtClean="0">
                <a:cs typeface="B Homa" pitchFamily="2" charset="-78"/>
              </a:rPr>
              <a:t>تولید </a:t>
            </a:r>
            <a:r>
              <a:rPr lang="en-US" sz="2800" dirty="0" smtClean="0">
                <a:cs typeface="B Homa" pitchFamily="2" charset="-78"/>
              </a:rPr>
              <a:t>ATP</a:t>
            </a:r>
            <a:r>
              <a:rPr lang="fa-IR" sz="2800" dirty="0" smtClean="0">
                <a:cs typeface="B Homa" pitchFamily="2" charset="-78"/>
              </a:rPr>
              <a:t> از این دستگاه نمی تواند بیش از 2 دقیقه تداوم داشته باشد.</a:t>
            </a:r>
          </a:p>
          <a:p>
            <a:pPr algn="just" rtl="1"/>
            <a:r>
              <a:rPr lang="fa-IR" sz="2800" dirty="0">
                <a:cs typeface="B Koodak" pitchFamily="2" charset="-78"/>
              </a:rPr>
              <a:t>محصول نهایی گلیکولیز هوازی: پیروات</a:t>
            </a:r>
          </a:p>
          <a:p>
            <a:pPr algn="just" rtl="1">
              <a:buNone/>
            </a:pPr>
            <a:endParaRPr lang="fa-IR" sz="2800" dirty="0" smtClean="0">
              <a:cs typeface="B Homa" pitchFamily="2" charset="-78"/>
            </a:endParaRPr>
          </a:p>
          <a:p>
            <a:pPr algn="just" rtl="1">
              <a:buNone/>
            </a:pPr>
            <a:endParaRPr lang="en-US" sz="2800" dirty="0"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گلیکولیز</a:t>
            </a:r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 </a:t>
            </a:r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هوازی </a:t>
            </a:r>
          </a:p>
          <a:p>
            <a:pPr algn="r" rtl="1"/>
            <a:r>
              <a:rPr lang="fa-IR" sz="2800" dirty="0" smtClean="0">
                <a:cs typeface="B Homa" pitchFamily="2" charset="-78"/>
              </a:rPr>
              <a:t>تولید هوازی مقدار زیادی </a:t>
            </a:r>
            <a:r>
              <a:rPr lang="en-US" sz="2800" dirty="0" smtClean="0">
                <a:cs typeface="B Homa" pitchFamily="2" charset="-78"/>
              </a:rPr>
              <a:t>ATP</a:t>
            </a:r>
            <a:r>
              <a:rPr lang="fa-IR" sz="2800" dirty="0" smtClean="0">
                <a:cs typeface="B Homa" pitchFamily="2" charset="-78"/>
              </a:rPr>
              <a:t> از تجزیه گلیکوژن را سبب می شود.</a:t>
            </a:r>
          </a:p>
          <a:p>
            <a:pPr algn="r" rtl="1"/>
            <a:r>
              <a:rPr lang="fa-IR" sz="2800" dirty="0" smtClean="0">
                <a:cs typeface="B Homa" pitchFamily="2" charset="-78"/>
              </a:rPr>
              <a:t>در فعالیت های با شدت بالا که به حجم زیادی </a:t>
            </a:r>
            <a:r>
              <a:rPr lang="en-US" sz="2800" dirty="0" smtClean="0">
                <a:cs typeface="B Homa" pitchFamily="2" charset="-78"/>
              </a:rPr>
              <a:t>ATP</a:t>
            </a:r>
            <a:r>
              <a:rPr lang="fa-IR" sz="2800" dirty="0" smtClean="0">
                <a:cs typeface="B Homa" pitchFamily="2" charset="-78"/>
              </a:rPr>
              <a:t> نیاز دارد مورد استفاده قرار می گیرد، در این فعالیت ها ظرفیت ورزشکار برای تامین اکسیژن کفایت می کند.</a:t>
            </a:r>
          </a:p>
          <a:p>
            <a:pPr algn="r" rtl="1"/>
            <a:r>
              <a:rPr lang="fa-IR" sz="2800" dirty="0" smtClean="0">
                <a:cs typeface="B Koodak" pitchFamily="2" charset="-78"/>
              </a:rPr>
              <a:t>محصول </a:t>
            </a:r>
            <a:r>
              <a:rPr lang="fa-IR" sz="2800" dirty="0">
                <a:cs typeface="B Koodak" pitchFamily="2" charset="-78"/>
              </a:rPr>
              <a:t>نهایی گلیکولیز بی هوازی: </a:t>
            </a:r>
            <a:r>
              <a:rPr lang="fa-IR" sz="2800" dirty="0" smtClean="0">
                <a:cs typeface="B Koodak" pitchFamily="2" charset="-78"/>
              </a:rPr>
              <a:t>لاکتات</a:t>
            </a:r>
            <a:endParaRPr lang="fa-IR" sz="2800" dirty="0"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aver\Untitl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54702"/>
            <a:ext cx="5220000" cy="617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827985"/>
          </a:xfrm>
        </p:spPr>
        <p:txBody>
          <a:bodyPr/>
          <a:lstStyle/>
          <a:p>
            <a:pPr algn="ctr"/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گلکونئوژنر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560840" cy="439248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B Homa" pitchFamily="2" charset="-78"/>
              </a:rPr>
              <a:t>فرایند تولید گلوکز از پیش سازهای غیر کربوهیدراتی </a:t>
            </a:r>
          </a:p>
          <a:p>
            <a:pPr algn="just" rtl="1"/>
            <a:r>
              <a:rPr lang="fa-IR" sz="2800" dirty="0" smtClean="0">
                <a:cs typeface="B Homa" pitchFamily="2" charset="-78"/>
              </a:rPr>
              <a:t>تجزیه تری گلیسرید ها سبب آزاد شدن گلیسرول شده و ترکیب دو گلیسرول در کبد یک مولکول گلوکز تولید می کند. </a:t>
            </a:r>
          </a:p>
          <a:p>
            <a:pPr algn="just" rtl="1"/>
            <a:r>
              <a:rPr lang="fa-IR" sz="2800" dirty="0" smtClean="0">
                <a:cs typeface="B Homa" pitchFamily="2" charset="-78"/>
              </a:rPr>
              <a:t>اسیدهای آمینه گلوکوژنیک مثل آلانین می توانند به گلوکز تبدیل شوند. (چرخه آلانین - گلوکز) </a:t>
            </a:r>
          </a:p>
          <a:p>
            <a:pPr algn="just" rtl="1"/>
            <a:r>
              <a:rPr lang="fa-IR" sz="2800" dirty="0" smtClean="0">
                <a:cs typeface="B Homa" pitchFamily="2" charset="-78"/>
              </a:rPr>
              <a:t>اسید لاکتیک طی چرخه ای به نام کوری در کبد به گلوکز تبدیل می شود.</a:t>
            </a:r>
            <a:endParaRPr lang="en-US" sz="2800" dirty="0">
              <a:cs typeface="B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nowscene_w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18288000" cy="6858000"/>
          </a:xfrm>
          <a:prstGeom prst="rect">
            <a:avLst/>
          </a:prstGeom>
        </p:spPr>
      </p:pic>
      <p:pic>
        <p:nvPicPr>
          <p:cNvPr id="12" name="Picture 11" descr="flak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70377">
            <a:off x="-634216" y="2814042"/>
            <a:ext cx="326696" cy="379300"/>
          </a:xfrm>
          <a:prstGeom prst="rect">
            <a:avLst/>
          </a:prstGeom>
        </p:spPr>
      </p:pic>
      <p:pic>
        <p:nvPicPr>
          <p:cNvPr id="13" name="Picture 12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793706" y="3499673"/>
            <a:ext cx="440273" cy="511165"/>
          </a:xfrm>
          <a:prstGeom prst="rect">
            <a:avLst/>
          </a:prstGeom>
        </p:spPr>
      </p:pic>
      <p:pic>
        <p:nvPicPr>
          <p:cNvPr id="14" name="Picture 13" descr="flake5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 rot="1019252">
            <a:off x="1215120" y="513696"/>
            <a:ext cx="790733" cy="918055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/>
        </p:nvSpPr>
        <p:spPr>
          <a:xfrm>
            <a:off x="1944047" y="818708"/>
            <a:ext cx="469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/>
            <a:r>
              <a:rPr lang="en-US" sz="6000" i="1" dirty="0" smtClean="0">
                <a:solidFill>
                  <a:schemeClr val="bg1"/>
                </a:solidFill>
                <a:latin typeface="Georgia" pitchFamily="18" charset="0"/>
              </a:rPr>
              <a:t>“Thank you”</a:t>
            </a:r>
            <a:r>
              <a:rPr lang="fa-IR" sz="6000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en-US" sz="60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344 0.01942 C 1.03941 0.00786 0.99878 -0.01272 0.946 -0.00162 C 0.8934 0.00971 0.83055 0.07585 0.75764 0.08695 C 0.68489 0.09806 0.59948 0.04995 0.50868 0.06498 C 0.41753 0.08002 0.29323 0.16235 0.21111 0.17645 C 0.12934 0.19056 0.04913 0.15402 0.01649 0.14963 " pathEditMode="fixed" rAng="0" ptsTypes="aaaaaa">
                                      <p:cBhvr>
                                        <p:cTn id="6" dur="1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6000" fill="hold"/>
                                        <p:tgtEl>
                                          <p:spTgt spid="1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1354 0.0518 C 1.07795 0.06267 1.03489 0.0821 0.97951 0.07146 C 0.92395 0.06082 0.85764 -0.00023 0.78107 -0.01064 C 0.70399 -0.02105 0.61441 0.02359 0.5184 0.00971 C 0.42257 -0.00416 0.29132 -0.08048 0.20503 -0.09366 C 0.11857 -0.10662 0.03472 -0.07285 3.61111E-6 -0.06869 " pathEditMode="fixed" rAng="0" ptsTypes="aaaaaa">
                                      <p:cBhvr>
                                        <p:cTn id="12" dur="13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6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4" dur="1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16" dur="65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5" dur="5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Homa" pitchFamily="2" charset="-78"/>
              </a:rPr>
              <a:t>کربوهیدرات ها</a:t>
            </a:r>
            <a:endParaRPr lang="en-US" dirty="0">
              <a:cs typeface="B Hom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cs typeface="B Homa" pitchFamily="2" charset="-78"/>
              </a:rPr>
              <a:t>کربوهیدرات ها انرژی غذایی اصلی هستند و از طریق پدیده فتوسنتز در حضور نور گیاهان ساخته می شوند و هر گرم از آن 4 کالری انرژی تولید می کند.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cs typeface="B Homa" pitchFamily="2" charset="-78"/>
              </a:rPr>
              <a:t>کربوهیدرات ها از اتم های کربن، اکسیژن و هیدروژن ساخته شده اند. 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cs typeface="B Homa" pitchFamily="2" charset="-78"/>
              </a:rPr>
              <a:t>این گروه بزرگ مواد غذایی به دو دسته کربوهیدرات های ساده و کربوهیدرات های پیچیده تقسیم می شوند.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2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348" y="764704"/>
            <a:ext cx="7674076" cy="745152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عملکرد های اصلی کربوهیدات به عنوان سوبسترای حاوی انرژی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cs typeface="B Homa" pitchFamily="2" charset="-78"/>
              </a:rPr>
              <a:t>انرژی و سوخت عضلانی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Homa" pitchFamily="2" charset="-78"/>
              </a:rPr>
              <a:t>کنترل کلسترول و چربی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Homa" pitchFamily="2" charset="-78"/>
              </a:rPr>
              <a:t>کمک به هضم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Homa" pitchFamily="2" charset="-78"/>
              </a:rPr>
              <a:t>جذب آب و مواد غذایی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5" name="Picture 13" descr="bread"/>
          <p:cNvPicPr>
            <a:picLocks noChangeAspect="1" noChangeArrowheads="1"/>
          </p:cNvPicPr>
          <p:nvPr/>
        </p:nvPicPr>
        <p:blipFill>
          <a:blip r:embed="rId2"/>
          <a:srcRect l="13333" t="4199" r="12000" b="24409"/>
          <a:stretch>
            <a:fillRect/>
          </a:stretch>
        </p:blipFill>
        <p:spPr bwMode="auto">
          <a:xfrm>
            <a:off x="714348" y="2428868"/>
            <a:ext cx="2772000" cy="3365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864096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انواع کربوهیدرات ها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B Hom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72816"/>
            <a:ext cx="6777317" cy="350897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کربوهیدرات های ساده: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تک قندی ها(کربوهیدرات تک مولکولی)</a:t>
            </a:r>
          </a:p>
          <a:p>
            <a:pPr algn="r" rtl="1">
              <a:buNone/>
            </a:pPr>
            <a:r>
              <a:rPr lang="fa-IR" dirty="0" smtClean="0">
                <a:cs typeface="B Homa" pitchFamily="2" charset="-78"/>
              </a:rPr>
              <a:t>مثل </a:t>
            </a:r>
            <a:r>
              <a:rPr lang="fa-IR" dirty="0" smtClean="0">
                <a:cs typeface="B Homa" pitchFamily="2" charset="-78"/>
              </a:rPr>
              <a:t>گلوکز، </a:t>
            </a:r>
            <a:r>
              <a:rPr lang="fa-IR" dirty="0" err="1" smtClean="0">
                <a:cs typeface="B Homa" pitchFamily="2" charset="-78"/>
              </a:rPr>
              <a:t>فروکتوز</a:t>
            </a:r>
            <a:r>
              <a:rPr lang="fa-IR" dirty="0" smtClean="0">
                <a:cs typeface="B Homa" pitchFamily="2" charset="-78"/>
              </a:rPr>
              <a:t>(قند </a:t>
            </a:r>
            <a:r>
              <a:rPr lang="fa-IR" dirty="0" smtClean="0">
                <a:cs typeface="B Homa" pitchFamily="2" charset="-78"/>
              </a:rPr>
              <a:t>میوه)، گالاکتوز</a:t>
            </a:r>
          </a:p>
          <a:p>
            <a:pPr algn="r" rtl="1"/>
            <a:r>
              <a:rPr lang="fa-IR" dirty="0" smtClean="0">
                <a:cs typeface="B Homa" pitchFamily="2" charset="-78"/>
              </a:rPr>
              <a:t>دو قندی ها(کربوهیدرات دو مولکولی)</a:t>
            </a:r>
          </a:p>
          <a:p>
            <a:pPr algn="r" rtl="1">
              <a:buNone/>
            </a:pPr>
            <a:r>
              <a:rPr lang="fa-IR" dirty="0" smtClean="0">
                <a:cs typeface="B Homa" pitchFamily="2" charset="-78"/>
              </a:rPr>
              <a:t>سوکروز(شکر)</a:t>
            </a:r>
          </a:p>
          <a:p>
            <a:pPr algn="r" rtl="1">
              <a:buNone/>
            </a:pPr>
            <a:r>
              <a:rPr lang="fa-IR" dirty="0" smtClean="0">
                <a:cs typeface="B Homa" pitchFamily="2" charset="-78"/>
              </a:rPr>
              <a:t>لاکتوز(قند شیر)</a:t>
            </a:r>
          </a:p>
          <a:p>
            <a:pPr algn="r" rtl="1">
              <a:buNone/>
            </a:pPr>
            <a:r>
              <a:rPr lang="fa-IR" dirty="0" smtClean="0">
                <a:cs typeface="B Homa" pitchFamily="2" charset="-78"/>
              </a:rPr>
              <a:t> مالتوز(قند مالت)</a:t>
            </a:r>
          </a:p>
        </p:txBody>
      </p:sp>
      <p:pic>
        <p:nvPicPr>
          <p:cNvPr id="5" name="Picture 11" descr="xy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944" y="1513656"/>
            <a:ext cx="1447800" cy="1411288"/>
          </a:xfrm>
          <a:prstGeom prst="rect">
            <a:avLst/>
          </a:prstGeom>
          <a:noFill/>
        </p:spPr>
      </p:pic>
      <p:pic>
        <p:nvPicPr>
          <p:cNvPr id="6" name="Picture 5" descr="Sugarca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9413" y="3284984"/>
            <a:ext cx="2784475" cy="1854200"/>
          </a:xfrm>
          <a:prstGeom prst="rect">
            <a:avLst/>
          </a:prstGeom>
          <a:noFill/>
          <a:ln/>
        </p:spPr>
      </p:pic>
      <p:pic>
        <p:nvPicPr>
          <p:cNvPr id="7" name="Picture 8" descr="Picture of two bee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39952" y="3933056"/>
            <a:ext cx="1358900" cy="1828800"/>
          </a:xfrm>
          <a:prstGeom prst="rect">
            <a:avLst/>
          </a:prstGeom>
          <a:noFill/>
          <a:ln/>
        </p:spPr>
      </p:pic>
      <p:pic>
        <p:nvPicPr>
          <p:cNvPr id="8" name="Picture 13" descr="pr_13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192" y="4953563"/>
            <a:ext cx="1332000" cy="1427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cu00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23" y="428625"/>
            <a:ext cx="8137525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Tahoma" panose="020B0604030504040204" pitchFamily="34" charset="0"/>
              </a:defRPr>
            </a:lvl9pPr>
          </a:lstStyle>
          <a:p>
            <a:fld id="{0F669CAE-AD68-4D97-B610-AA39376C4757}" type="slidenum">
              <a:rPr lang="fa-IR" altLang="fa-IR">
                <a:solidFill>
                  <a:schemeClr val="tx2"/>
                </a:solidFill>
              </a:rPr>
              <a:pPr/>
              <a:t>6</a:t>
            </a:fld>
            <a:endParaRPr lang="fa-IR" altLang="fa-I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4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40369"/>
          </a:xfrm>
        </p:spPr>
        <p:txBody>
          <a:bodyPr/>
          <a:lstStyle/>
          <a:p>
            <a:pPr algn="r" rtl="1"/>
            <a:r>
              <a:rPr lang="fa-IR" dirty="0">
                <a:cs typeface="B Homa" pitchFamily="2" charset="-78"/>
              </a:rPr>
              <a:t>تک قندی ها دارای شش کربن هستند و واحد متابولیکی اصلی برای سلول های انسان گلوکز تک قندی می باشد.</a:t>
            </a:r>
          </a:p>
          <a:p>
            <a:pPr algn="r" rtl="1"/>
            <a:r>
              <a:rPr lang="fa-IR" dirty="0">
                <a:cs typeface="B Homa" pitchFamily="2" charset="-78"/>
              </a:rPr>
              <a:t>فروکتوز شیرین ترین قند است و پس از آن سوکروز، گلوکز و لاکتوز </a:t>
            </a:r>
            <a:r>
              <a:rPr lang="fa-IR" dirty="0" smtClean="0">
                <a:cs typeface="B Homa" pitchFamily="2" charset="-78"/>
              </a:rPr>
              <a:t>به ترتیب قرار </a:t>
            </a:r>
            <a:r>
              <a:rPr lang="fa-IR" dirty="0">
                <a:cs typeface="B Homa" pitchFamily="2" charset="-78"/>
              </a:rPr>
              <a:t>می گیرند. </a:t>
            </a:r>
            <a:endParaRPr lang="fa-IR" dirty="0" smtClean="0">
              <a:cs typeface="B Homa" pitchFamily="2" charset="-78"/>
            </a:endParaRPr>
          </a:p>
          <a:p>
            <a:pPr algn="just" rtl="1"/>
            <a:r>
              <a:rPr lang="fa-IR" dirty="0" smtClean="0">
                <a:cs typeface="B Homa" pitchFamily="2" charset="-78"/>
              </a:rPr>
              <a:t>کربوهیدرات های ساده در مواد غذایی مثل میوه ها، شیر و سیزیحات یافت می شوند. </a:t>
            </a:r>
          </a:p>
          <a:p>
            <a:pPr algn="just" rtl="1"/>
            <a:r>
              <a:rPr lang="fa-IR" dirty="0" smtClean="0">
                <a:cs typeface="B Homa" pitchFamily="2" charset="-78"/>
              </a:rPr>
              <a:t>شاخص قند (</a:t>
            </a:r>
            <a:r>
              <a:rPr lang="en-US" dirty="0" smtClean="0">
                <a:cs typeface="B Homa" pitchFamily="2" charset="-78"/>
              </a:rPr>
              <a:t>Glycemic index</a:t>
            </a:r>
            <a:r>
              <a:rPr lang="fa-IR" dirty="0" smtClean="0">
                <a:cs typeface="B Homa" pitchFamily="2" charset="-78"/>
              </a:rPr>
              <a:t>)</a:t>
            </a:r>
            <a:r>
              <a:rPr lang="en-US" dirty="0" smtClean="0">
                <a:cs typeface="B Homa" pitchFamily="2" charset="-78"/>
              </a:rPr>
              <a:t> :</a:t>
            </a:r>
            <a:r>
              <a:rPr lang="fa-IR" dirty="0" smtClean="0">
                <a:cs typeface="B Homa" pitchFamily="2" charset="-78"/>
              </a:rPr>
              <a:t>اثر یک غذای ویژه بر روی افزایش سطح گلوکز خون است.</a:t>
            </a:r>
            <a:r>
              <a:rPr lang="fa-IR" dirty="0">
                <a:cs typeface="B Homa" pitchFamily="2" charset="-78"/>
              </a:rPr>
              <a:t> </a:t>
            </a:r>
            <a:r>
              <a:rPr lang="fa-IR" dirty="0" smtClean="0">
                <a:cs typeface="B Homa" pitchFamily="2" charset="-78"/>
              </a:rPr>
              <a:t>مالتوز بالاترین شاخص قندی و سبزیحات سبز کمترین شاخص قندی را دارند. </a:t>
            </a:r>
          </a:p>
          <a:p>
            <a:pPr algn="just" rtl="1"/>
            <a:endParaRPr lang="en-US" dirty="0">
              <a:cs typeface="B Homa" pitchFamily="2" charset="-78"/>
            </a:endParaRPr>
          </a:p>
        </p:txBody>
      </p:sp>
      <p:pic>
        <p:nvPicPr>
          <p:cNvPr id="2050" name="Picture 2" descr="F:\paver\Untitled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005066"/>
            <a:ext cx="2556000" cy="2466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42918"/>
            <a:ext cx="8229600" cy="562612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r" rtl="1">
              <a:lnSpc>
                <a:spcPct val="150000"/>
              </a:lnSpc>
              <a:buNone/>
            </a:pPr>
            <a:r>
              <a:rPr lang="fa-I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B Homa" pitchFamily="2" charset="-78"/>
              </a:rPr>
              <a:t>کربوهیدرات های پیچیده: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Homa" pitchFamily="2" charset="-78"/>
              </a:rPr>
              <a:t>کربوهیدرات های با قابلیت هضم اندک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Homa" pitchFamily="2" charset="-78"/>
              </a:rPr>
              <a:t>چند قندی ها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dirty="0" smtClean="0">
                <a:cs typeface="B Homa" pitchFamily="2" charset="-78"/>
              </a:rPr>
              <a:t>چند قندی های قابل هضم</a:t>
            </a:r>
            <a:r>
              <a:rPr lang="en-US" dirty="0" smtClean="0">
                <a:cs typeface="B Homa" pitchFamily="2" charset="-78"/>
              </a:rPr>
              <a:t> </a:t>
            </a:r>
            <a:r>
              <a:rPr lang="fa-IR" dirty="0" smtClean="0">
                <a:cs typeface="B Homa" pitchFamily="2" charset="-78"/>
              </a:rPr>
              <a:t>( مثل پلیمرهای گلوکز)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dirty="0" smtClean="0">
                <a:cs typeface="B Homa" pitchFamily="2" charset="-78"/>
              </a:rPr>
              <a:t>چند قندی های غیر قابل هضم یا فیبرها (مثل سلولز، صمغ گیاهی) که برای سلامتی و مقاومت در برابر بیماری های مسیر </a:t>
            </a:r>
            <a:r>
              <a:rPr lang="en-US" dirty="0" smtClean="0">
                <a:cs typeface="B Homa" pitchFamily="2" charset="-78"/>
              </a:rPr>
              <a:t>GI</a:t>
            </a:r>
            <a:r>
              <a:rPr lang="fa-IR" dirty="0" smtClean="0">
                <a:cs typeface="B Homa" pitchFamily="2" charset="-78"/>
              </a:rPr>
              <a:t> ضروری هستند. </a:t>
            </a:r>
            <a:endParaRPr lang="en-US" dirty="0">
              <a:cs typeface="B Homa" pitchFamily="2" charset="-78"/>
            </a:endParaRPr>
          </a:p>
        </p:txBody>
      </p:sp>
      <p:pic>
        <p:nvPicPr>
          <p:cNvPr id="4" name="Picture 10" descr="carr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642918"/>
            <a:ext cx="1495425" cy="2114550"/>
          </a:xfrm>
          <a:prstGeom prst="rect">
            <a:avLst/>
          </a:prstGeom>
          <a:noFill/>
          <a:ln/>
        </p:spPr>
      </p:pic>
      <p:pic>
        <p:nvPicPr>
          <p:cNvPr id="5" name="Picture 13" descr="potato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256"/>
            <a:ext cx="2879725" cy="1847850"/>
          </a:xfrm>
          <a:prstGeom prst="rect">
            <a:avLst/>
          </a:prstGeom>
          <a:noFill/>
        </p:spPr>
      </p:pic>
      <p:pic>
        <p:nvPicPr>
          <p:cNvPr id="6" name="Picture 7" descr="dh_apples_apple_pect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357694"/>
            <a:ext cx="2362200" cy="178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90662"/>
            <a:ext cx="8229600" cy="850106"/>
          </a:xfrm>
        </p:spPr>
        <p:txBody>
          <a:bodyPr/>
          <a:lstStyle/>
          <a:p>
            <a:pPr algn="ctr"/>
            <a:r>
              <a:rPr lang="fa-IR" dirty="0">
                <a:cs typeface="B Homa" pitchFamily="2" charset="-78"/>
              </a:rPr>
              <a:t>فیبرها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cs typeface="B Homa" pitchFamily="2" charset="-78"/>
              </a:rPr>
              <a:t>فیبرها که غیر قابل هضم هستند، در بدن انسان هضم و جذب نمی شوند و معمولا مخلوطی از پلی ساکاریدهایی هستند که در دیواره گیاهان یا در ساختارهای داخل سلولی گیاهان مشاهده می شود.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cs typeface="B Homa" pitchFamily="2" charset="-78"/>
              </a:rPr>
              <a:t>به سه دسته فیبرهای تغذیه ای (نشاسته مقاوم)، فیبرهای عملی (تأثیرات فیزیولوژیکی مفیدی را در بدن برجای می گذارد)، فبیر کلی (مجموع فیبر عملی و فیبر تغذیه ای) تقسیم می شوند. </a:t>
            </a:r>
          </a:p>
          <a:p>
            <a:pPr algn="just" rtl="1">
              <a:lnSpc>
                <a:spcPct val="150000"/>
              </a:lnSpc>
            </a:pPr>
            <a:r>
              <a:rPr lang="fa-IR" dirty="0" smtClean="0">
                <a:cs typeface="B Homa" pitchFamily="2" charset="-78"/>
              </a:rPr>
              <a:t>منبع غذایی سرشار از فیبرها عبارتند از سبزیجات، میوه جات، و غذاهای نشاسته ای که از دانه کامل تهیه شده اند.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56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673</TotalTime>
  <Words>1071</Words>
  <Application>Microsoft Office PowerPoint</Application>
  <PresentationFormat>On-screen Show (4:3)</PresentationFormat>
  <Paragraphs>139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B Farnaz</vt:lpstr>
      <vt:lpstr>B Homa</vt:lpstr>
      <vt:lpstr>B Koodak</vt:lpstr>
      <vt:lpstr>Calibri</vt:lpstr>
      <vt:lpstr>Century Gothic</vt:lpstr>
      <vt:lpstr>Georgia</vt:lpstr>
      <vt:lpstr>Tahoma</vt:lpstr>
      <vt:lpstr>Trebuchet MS</vt:lpstr>
      <vt:lpstr>Wingdings</vt:lpstr>
      <vt:lpstr>Wingdings 2</vt:lpstr>
      <vt:lpstr>Austin</vt:lpstr>
      <vt:lpstr>PowerPoint Presentation</vt:lpstr>
      <vt:lpstr>مواد مغزی حاوی انرژی (کربوهیدرات ها) </vt:lpstr>
      <vt:lpstr>کربوهیدرات ها</vt:lpstr>
      <vt:lpstr>عملکرد های اصلی کربوهیدات به عنوان سوبسترای حاوی انرژی</vt:lpstr>
      <vt:lpstr>انواع کربوهیدرات ها</vt:lpstr>
      <vt:lpstr>PowerPoint Presentation</vt:lpstr>
      <vt:lpstr>PowerPoint Presentation</vt:lpstr>
      <vt:lpstr>PowerPoint Presentation</vt:lpstr>
      <vt:lpstr>فیبرها</vt:lpstr>
      <vt:lpstr>ذخایر کربوهیدرات بدن</vt:lpstr>
      <vt:lpstr>مصرف كربوهيدرات در بافت هاي مختلف</vt:lpstr>
      <vt:lpstr>سرنوشت های گلوکز </vt:lpstr>
      <vt:lpstr>PowerPoint Presentation</vt:lpstr>
      <vt:lpstr>PowerPoint Presentation</vt:lpstr>
      <vt:lpstr>حفظ هموستاز گلوکز خون</vt:lpstr>
      <vt:lpstr>PowerPoint Presentation</vt:lpstr>
      <vt:lpstr>PowerPoint Presentation</vt:lpstr>
      <vt:lpstr>عدم تحمل لاکتوز ( lactose intolerance)</vt:lpstr>
      <vt:lpstr>PowerPoint Presentation</vt:lpstr>
      <vt:lpstr>گلیکولیز</vt:lpstr>
      <vt:lpstr>PowerPoint Presentation</vt:lpstr>
      <vt:lpstr>PowerPoint Presentation</vt:lpstr>
      <vt:lpstr>گلکونئوژنر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shokohi</dc:creator>
  <cp:lastModifiedBy>rehaneh</cp:lastModifiedBy>
  <cp:revision>66</cp:revision>
  <dcterms:created xsi:type="dcterms:W3CDTF">2012-02-23T15:25:22Z</dcterms:created>
  <dcterms:modified xsi:type="dcterms:W3CDTF">2020-02-17T12:02:43Z</dcterms:modified>
</cp:coreProperties>
</file>