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1"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4/3/2020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4/3/2020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4/3/2020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4/3/2020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4/3/2020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4/3/2020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4/3/2020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4/3/2020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4/3/2020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4/3/2020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4/3/2020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4/3/2020</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1"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r" defTabSz="914400" rtl="1"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r" defTabSz="914400" rtl="1"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marL="5110035" indent="-5110035"/>
            <a:r>
              <a:rPr lang="fa-IR" dirty="0" smtClean="0">
                <a:cs typeface="B Titr" panose="00000700000000000000" pitchFamily="2" charset="-78"/>
              </a:rPr>
              <a:t>تغذیه ورزشی</a:t>
            </a:r>
            <a:r>
              <a:rPr lang="fa-IR" dirty="0" smtClean="0"/>
              <a:t/>
            </a:r>
            <a:br>
              <a:rPr lang="fa-IR" dirty="0" smtClean="0"/>
            </a:br>
            <a:r>
              <a:rPr lang="fa-IR" sz="3600" dirty="0">
                <a:cs typeface="B Homa" panose="00000400000000000000" pitchFamily="2" charset="-78"/>
              </a:rPr>
              <a:t>ریحانه شکوهی</a:t>
            </a:r>
            <a:endParaRPr lang="fa-IR" dirty="0">
              <a:cs typeface="B Homa" panose="00000400000000000000" pitchFamily="2" charset="-78"/>
            </a:endParaRPr>
          </a:p>
        </p:txBody>
      </p:sp>
      <p:sp>
        <p:nvSpPr>
          <p:cNvPr id="3" name="Subtitle 2"/>
          <p:cNvSpPr>
            <a:spLocks noGrp="1"/>
          </p:cNvSpPr>
          <p:nvPr>
            <p:ph type="subTitle" idx="1"/>
          </p:nvPr>
        </p:nvSpPr>
        <p:spPr/>
        <p:txBody>
          <a:bodyPr>
            <a:normAutofit/>
          </a:bodyPr>
          <a:lstStyle/>
          <a:p>
            <a:pPr algn="ctr"/>
            <a:r>
              <a:rPr lang="fa-IR" sz="4000" dirty="0">
                <a:effectLst>
                  <a:outerShdw blurRad="38100" dist="38100" dir="2700000" algn="tl">
                    <a:srgbClr val="000000">
                      <a:alpha val="43137"/>
                    </a:srgbClr>
                  </a:outerShdw>
                </a:effectLst>
                <a:cs typeface="B Titr" panose="00000700000000000000" pitchFamily="2" charset="-78"/>
              </a:rPr>
              <a:t>چربی ها</a:t>
            </a:r>
          </a:p>
        </p:txBody>
      </p:sp>
    </p:spTree>
    <p:extLst>
      <p:ext uri="{BB962C8B-B14F-4D97-AF65-F5344CB8AC3E}">
        <p14:creationId xmlns:p14="http://schemas.microsoft.com/office/powerpoint/2010/main" val="26345930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2999" y="739588"/>
            <a:ext cx="9720072" cy="914401"/>
          </a:xfrm>
        </p:spPr>
        <p:txBody>
          <a:bodyPr>
            <a:noAutofit/>
          </a:bodyPr>
          <a:lstStyle/>
          <a:p>
            <a:pPr algn="just"/>
            <a:r>
              <a:rPr lang="fa-IR" sz="4800" dirty="0" smtClean="0">
                <a:solidFill>
                  <a:schemeClr val="accent1">
                    <a:lumMod val="75000"/>
                  </a:schemeClr>
                </a:solidFill>
                <a:cs typeface="B Homa" panose="00000400000000000000" pitchFamily="2" charset="-78"/>
              </a:rPr>
              <a:t>چربی و فعالیت بدنی </a:t>
            </a:r>
            <a:endParaRPr lang="fa-IR" sz="4800" dirty="0">
              <a:solidFill>
                <a:schemeClr val="accent1">
                  <a:lumMod val="75000"/>
                </a:schemeClr>
              </a:solidFill>
              <a:cs typeface="B Homa" panose="00000400000000000000" pitchFamily="2" charset="-78"/>
            </a:endParaRPr>
          </a:p>
        </p:txBody>
      </p:sp>
      <p:sp>
        <p:nvSpPr>
          <p:cNvPr id="3" name="Content Placeholder 2"/>
          <p:cNvSpPr>
            <a:spLocks noGrp="1"/>
          </p:cNvSpPr>
          <p:nvPr>
            <p:ph idx="1"/>
          </p:nvPr>
        </p:nvSpPr>
        <p:spPr>
          <a:xfrm>
            <a:off x="833718" y="1653989"/>
            <a:ext cx="10959353" cy="4988859"/>
          </a:xfrm>
        </p:spPr>
        <p:txBody>
          <a:bodyPr>
            <a:normAutofit/>
          </a:bodyPr>
          <a:lstStyle/>
          <a:p>
            <a:pPr algn="just">
              <a:lnSpc>
                <a:spcPct val="200000"/>
              </a:lnSpc>
            </a:pPr>
            <a:r>
              <a:rPr lang="fa-IR" dirty="0" smtClean="0">
                <a:cs typeface="B Koodak" panose="00000700000000000000" pitchFamily="2" charset="-78"/>
              </a:rPr>
              <a:t>حتی لاغرترین و سالم ترین ورزشکاران نیز داری انباری از چربی های ذخیره ای حاوی انرژی هستند. متوسط ذخیره در بافت چربی دامنه ای بین 50000 تا 100000 کالری دارد یا می تواند انرزی مورد نیاز برای راه رفتن یا دویدن در مسافت 500 تا 100 مایل را بدون استراحت یا متوقف کردن فعالیت، تأمین کند. افزون بر این ورزشکاران تقریبا 200 تا 300 کالری چربی درون بافت عضلانی ذخیره میکنند. این چربی ها که به صورت تری گلیسیرید ذخیره هستند، در شرایطی که اکسیژن کافی موجود باشد، می توانند به عنوان سوخت مورد استفاده قرار گیرند. بیشینه اکسایش چربی در 60 تا 65 درصد </a:t>
            </a:r>
            <a:r>
              <a:rPr lang="en-US" dirty="0" smtClean="0">
                <a:cs typeface="B Koodak" panose="00000700000000000000" pitchFamily="2" charset="-78"/>
              </a:rPr>
              <a:t>VO2max</a:t>
            </a:r>
            <a:r>
              <a:rPr lang="fa-IR" dirty="0" smtClean="0">
                <a:cs typeface="B Koodak" panose="00000700000000000000" pitchFamily="2" charset="-78"/>
              </a:rPr>
              <a:t> روی می دهد، اما در سطوح بالاتر </a:t>
            </a:r>
            <a:r>
              <a:rPr lang="en-US" dirty="0" smtClean="0">
                <a:cs typeface="B Koodak" panose="00000700000000000000" pitchFamily="2" charset="-78"/>
              </a:rPr>
              <a:t>VO2max</a:t>
            </a:r>
            <a:r>
              <a:rPr lang="fa-IR" dirty="0" smtClean="0">
                <a:cs typeface="B Koodak" panose="00000700000000000000" pitchFamily="2" charset="-78"/>
              </a:rPr>
              <a:t>،</a:t>
            </a:r>
            <a:r>
              <a:rPr lang="fa-IR" dirty="0" smtClean="0">
                <a:cs typeface="B Koodak" panose="00000700000000000000" pitchFamily="2" charset="-78"/>
              </a:rPr>
              <a:t> اکسیژن کافی برای رهایش انرژی مورد استفاده از کاتابولیسم چربی وجود ندارد.</a:t>
            </a:r>
            <a:endParaRPr lang="fa-IR" dirty="0" smtClean="0">
              <a:cs typeface="B Koodak" panose="00000700000000000000" pitchFamily="2" charset="-78"/>
            </a:endParaRPr>
          </a:p>
        </p:txBody>
      </p:sp>
    </p:spTree>
    <p:extLst>
      <p:ext uri="{BB962C8B-B14F-4D97-AF65-F5344CB8AC3E}">
        <p14:creationId xmlns:p14="http://schemas.microsoft.com/office/powerpoint/2010/main" val="27402547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2999" y="739588"/>
            <a:ext cx="9720072" cy="914401"/>
          </a:xfrm>
        </p:spPr>
        <p:txBody>
          <a:bodyPr>
            <a:noAutofit/>
          </a:bodyPr>
          <a:lstStyle/>
          <a:p>
            <a:pPr algn="just"/>
            <a:r>
              <a:rPr lang="fa-IR" sz="4800" dirty="0" smtClean="0">
                <a:solidFill>
                  <a:schemeClr val="accent1">
                    <a:lumMod val="75000"/>
                  </a:schemeClr>
                </a:solidFill>
                <a:cs typeface="B Homa" panose="00000400000000000000" pitchFamily="2" charset="-78"/>
              </a:rPr>
              <a:t>چربی و فعالیت بدنی </a:t>
            </a:r>
            <a:endParaRPr lang="fa-IR" sz="4800" dirty="0">
              <a:solidFill>
                <a:schemeClr val="accent1">
                  <a:lumMod val="75000"/>
                </a:schemeClr>
              </a:solidFill>
              <a:cs typeface="B Homa" panose="00000400000000000000" pitchFamily="2" charset="-78"/>
            </a:endParaRPr>
          </a:p>
        </p:txBody>
      </p:sp>
      <p:sp>
        <p:nvSpPr>
          <p:cNvPr id="3" name="Content Placeholder 2"/>
          <p:cNvSpPr>
            <a:spLocks noGrp="1"/>
          </p:cNvSpPr>
          <p:nvPr>
            <p:ph idx="1"/>
          </p:nvPr>
        </p:nvSpPr>
        <p:spPr>
          <a:xfrm>
            <a:off x="1048871" y="1653989"/>
            <a:ext cx="10744200" cy="4988859"/>
          </a:xfrm>
        </p:spPr>
        <p:txBody>
          <a:bodyPr>
            <a:normAutofit/>
          </a:bodyPr>
          <a:lstStyle/>
          <a:p>
            <a:pPr algn="just">
              <a:lnSpc>
                <a:spcPct val="200000"/>
              </a:lnSpc>
            </a:pPr>
            <a:r>
              <a:rPr lang="fa-IR" dirty="0" smtClean="0">
                <a:cs typeface="B Koodak" panose="00000700000000000000" pitchFamily="2" charset="-78"/>
              </a:rPr>
              <a:t>تری گلیسیرید ذخیره شده در بافت چربی به اجزای مولکولی گلیسرول و اسید چرب تجزیه و به پلاسمای خون منتقل می شود. گلیسرول برای کاتابولیسم انرژی در تمام بافت ها وجود دارد و اسیدهای چرب به عضلات فعال منتقل می شوند. تری گلیسیرید ذخیره شده در عضله ی فعال به گلیسرول و اسیدهای چرب تجزیه می شود. این اسید چرب می تواند برای تولید انرژی در محلی که وجود دارد، اکسید شود. همچنین گلیسرول می تواند برای تولید انرژی در عضله ی فعال مورد استفاده قرار گیرد یا به پلاسمای خون به عنوان منبع انرژی دیگر بافت ها منتقل شود.</a:t>
            </a:r>
            <a:endParaRPr lang="fa-IR" dirty="0" smtClean="0">
              <a:cs typeface="B Koodak" panose="00000700000000000000" pitchFamily="2" charset="-78"/>
            </a:endParaRPr>
          </a:p>
        </p:txBody>
      </p:sp>
    </p:spTree>
    <p:extLst>
      <p:ext uri="{BB962C8B-B14F-4D97-AF65-F5344CB8AC3E}">
        <p14:creationId xmlns:p14="http://schemas.microsoft.com/office/powerpoint/2010/main" val="18557765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2999" y="739588"/>
            <a:ext cx="9720072" cy="914401"/>
          </a:xfrm>
        </p:spPr>
        <p:txBody>
          <a:bodyPr>
            <a:noAutofit/>
          </a:bodyPr>
          <a:lstStyle/>
          <a:p>
            <a:pPr algn="just"/>
            <a:r>
              <a:rPr lang="fa-IR" sz="4800" dirty="0" smtClean="0">
                <a:solidFill>
                  <a:schemeClr val="accent1">
                    <a:lumMod val="75000"/>
                  </a:schemeClr>
                </a:solidFill>
                <a:cs typeface="B Homa" panose="00000400000000000000" pitchFamily="2" charset="-78"/>
              </a:rPr>
              <a:t>چربی و فعالیت بدنی </a:t>
            </a:r>
            <a:endParaRPr lang="fa-IR" sz="4800" dirty="0">
              <a:solidFill>
                <a:schemeClr val="accent1">
                  <a:lumMod val="75000"/>
                </a:schemeClr>
              </a:solidFill>
              <a:cs typeface="B Homa" panose="00000400000000000000" pitchFamily="2" charset="-78"/>
            </a:endParaRPr>
          </a:p>
        </p:txBody>
      </p:sp>
      <p:sp>
        <p:nvSpPr>
          <p:cNvPr id="3" name="Content Placeholder 2"/>
          <p:cNvSpPr>
            <a:spLocks noGrp="1"/>
          </p:cNvSpPr>
          <p:nvPr>
            <p:ph idx="1"/>
          </p:nvPr>
        </p:nvSpPr>
        <p:spPr>
          <a:xfrm>
            <a:off x="833718" y="1653989"/>
            <a:ext cx="10959353" cy="4988859"/>
          </a:xfrm>
        </p:spPr>
        <p:txBody>
          <a:bodyPr>
            <a:normAutofit/>
          </a:bodyPr>
          <a:lstStyle/>
          <a:p>
            <a:pPr algn="just">
              <a:lnSpc>
                <a:spcPct val="200000"/>
              </a:lnSpc>
            </a:pPr>
            <a:r>
              <a:rPr lang="fa-IR" dirty="0" smtClean="0">
                <a:cs typeface="B Koodak" panose="00000700000000000000" pitchFamily="2" charset="-78"/>
              </a:rPr>
              <a:t>با افزایش شدت فعالیت ورزشی، مقدار کالری های کل سوخته شده در هر واحد از زمان نیز افزایش می یابد. اگرچه ممکن است سهم چربی سوخته شده برای برطرف کردن نیاز به انرژی در فعالیت ورزشی شدیدتر کاهش یابد، اما حجم کل چربی سوخته شده به دلیل نیاز به انرژی بیش تر، بالاتر است. </a:t>
            </a:r>
            <a:r>
              <a:rPr lang="fa-IR" dirty="0" smtClean="0">
                <a:cs typeface="B Koodak" panose="00000700000000000000" pitchFamily="2" charset="-78"/>
              </a:rPr>
              <a:t>واقعیتی که از این حقیقت متابولیکی به دست می آید این است که ورزشکاران علاقمند به کاهش چربی بدن باید فعالیت های ورزشی با شدت بیش از 65 درصد </a:t>
            </a:r>
            <a:r>
              <a:rPr lang="en-US" dirty="0">
                <a:cs typeface="B Koodak" panose="00000700000000000000" pitchFamily="2" charset="-78"/>
              </a:rPr>
              <a:t>VO2max</a:t>
            </a:r>
            <a:r>
              <a:rPr lang="fa-IR" dirty="0" smtClean="0">
                <a:cs typeface="B Koodak" panose="00000700000000000000" pitchFamily="2" charset="-78"/>
              </a:rPr>
              <a:t> را برای مدت مشخصی از فعالیت خود انتخاب کنند تا توده ی بهینه ای از چربی سوخته شود. فعالیت در شدت های پایین تر سهم بیشتری از چربی را می سوزاند، اما چربی کل سوخته شده کمتر از ورزش در شدت های بالاتر است.</a:t>
            </a:r>
            <a:endParaRPr lang="fa-IR" dirty="0" smtClean="0">
              <a:cs typeface="B Koodak" panose="00000700000000000000" pitchFamily="2" charset="-78"/>
            </a:endParaRPr>
          </a:p>
        </p:txBody>
      </p:sp>
    </p:spTree>
    <p:extLst>
      <p:ext uri="{BB962C8B-B14F-4D97-AF65-F5344CB8AC3E}">
        <p14:creationId xmlns:p14="http://schemas.microsoft.com/office/powerpoint/2010/main" val="37451267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2999" y="739588"/>
            <a:ext cx="9720072" cy="914401"/>
          </a:xfrm>
        </p:spPr>
        <p:txBody>
          <a:bodyPr>
            <a:noAutofit/>
          </a:bodyPr>
          <a:lstStyle/>
          <a:p>
            <a:pPr algn="just"/>
            <a:r>
              <a:rPr lang="fa-IR" sz="4800" dirty="0" smtClean="0">
                <a:solidFill>
                  <a:schemeClr val="accent1">
                    <a:lumMod val="75000"/>
                  </a:schemeClr>
                </a:solidFill>
                <a:cs typeface="B Homa" panose="00000400000000000000" pitchFamily="2" charset="-78"/>
              </a:rPr>
              <a:t>شرایط ورزشکار و چربی متابولیزه شده</a:t>
            </a:r>
            <a:endParaRPr lang="fa-IR" sz="4800" dirty="0">
              <a:solidFill>
                <a:schemeClr val="accent1">
                  <a:lumMod val="75000"/>
                </a:schemeClr>
              </a:solidFill>
              <a:cs typeface="B Homa" panose="00000400000000000000" pitchFamily="2" charset="-78"/>
            </a:endParaRPr>
          </a:p>
        </p:txBody>
      </p:sp>
      <p:sp>
        <p:nvSpPr>
          <p:cNvPr id="3" name="Content Placeholder 2"/>
          <p:cNvSpPr>
            <a:spLocks noGrp="1"/>
          </p:cNvSpPr>
          <p:nvPr>
            <p:ph idx="1"/>
          </p:nvPr>
        </p:nvSpPr>
        <p:spPr>
          <a:xfrm>
            <a:off x="833718" y="1653989"/>
            <a:ext cx="10959353" cy="4988859"/>
          </a:xfrm>
        </p:spPr>
        <p:txBody>
          <a:bodyPr>
            <a:normAutofit fontScale="92500" lnSpcReduction="10000"/>
          </a:bodyPr>
          <a:lstStyle/>
          <a:p>
            <a:pPr algn="just">
              <a:lnSpc>
                <a:spcPct val="200000"/>
              </a:lnSpc>
            </a:pPr>
            <a:r>
              <a:rPr lang="fa-IR" dirty="0" smtClean="0">
                <a:cs typeface="B Koodak" panose="00000700000000000000" pitchFamily="2" charset="-78"/>
              </a:rPr>
              <a:t>بهبود استقامت ورزشکار از طریق برنامه ی تمرین استقامتی، اندازه و تعداد میتوکندری های درون سلول را افزایش می دهد که پیامد آن افزایش ظرفیت ورزشکار برای استفاده بیشتر از چربی هنگام فعالیت ورزشی است. به دلیل اینکه ورزشکاران کالری های چربی را بیشتر از کالری های کربوهیدرات ذخیره می کنند، از اینتن رو، توانایی استفاده از چربی، سهم کربوهیدرات را کاهش داده که پیامد آن احتمالا افزایش استقامت است. به بیان ساده، اگر شما بتوانید چربی بیشتری را در فعالیت های ورزشی شدیدتر بسوزانید، کربوهیدرات برای انتهای فعالیت ذخیره شده و استقامت بهبود می یابد.</a:t>
            </a:r>
          </a:p>
          <a:p>
            <a:pPr algn="just">
              <a:lnSpc>
                <a:spcPct val="200000"/>
              </a:lnSpc>
            </a:pPr>
            <a:r>
              <a:rPr lang="fa-IR" dirty="0" smtClean="0">
                <a:cs typeface="B Koodak" panose="00000700000000000000" pitchFamily="2" charset="-78"/>
              </a:rPr>
              <a:t>باوری که وجود دارد این است که ورزشکار با یک کالری مصرفی مناسب می تواند چربی مورد نیاز خود را تولید و ذخیره کند، اما رژیم مصرفی پرچرب عامل خطرزای بیماری قلبی و تصلب شرائین است. حتی افزایش اندک در چربی دریافتی همراه با کاهش کربوهیدرات به مدت 3 تا 5 روز، عملکرد استقامتی را در مقایسه با مصرف رژیم های پرکربوهیدرات کاهش می دهد.</a:t>
            </a:r>
            <a:endParaRPr lang="fa-IR" dirty="0" smtClean="0">
              <a:cs typeface="B Koodak" panose="00000700000000000000" pitchFamily="2" charset="-78"/>
            </a:endParaRPr>
          </a:p>
        </p:txBody>
      </p:sp>
    </p:spTree>
    <p:extLst>
      <p:ext uri="{BB962C8B-B14F-4D97-AF65-F5344CB8AC3E}">
        <p14:creationId xmlns:p14="http://schemas.microsoft.com/office/powerpoint/2010/main" val="33174009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2999" y="739588"/>
            <a:ext cx="9720072" cy="914401"/>
          </a:xfrm>
        </p:spPr>
        <p:txBody>
          <a:bodyPr>
            <a:noAutofit/>
          </a:bodyPr>
          <a:lstStyle/>
          <a:p>
            <a:pPr algn="just"/>
            <a:r>
              <a:rPr lang="fa-IR" sz="4800" dirty="0" smtClean="0">
                <a:solidFill>
                  <a:schemeClr val="accent1">
                    <a:lumMod val="75000"/>
                  </a:schemeClr>
                </a:solidFill>
                <a:cs typeface="B Homa" panose="00000400000000000000" pitchFamily="2" charset="-78"/>
              </a:rPr>
              <a:t>مزیت های مصرف اسیدهای چرب امگا 3</a:t>
            </a:r>
            <a:endParaRPr lang="fa-IR" sz="4800" dirty="0">
              <a:solidFill>
                <a:schemeClr val="accent1">
                  <a:lumMod val="75000"/>
                </a:schemeClr>
              </a:solidFill>
              <a:cs typeface="B Homa" panose="00000400000000000000" pitchFamily="2" charset="-78"/>
            </a:endParaRPr>
          </a:p>
        </p:txBody>
      </p:sp>
      <p:sp>
        <p:nvSpPr>
          <p:cNvPr id="3" name="Content Placeholder 2"/>
          <p:cNvSpPr>
            <a:spLocks noGrp="1"/>
          </p:cNvSpPr>
          <p:nvPr>
            <p:ph idx="1"/>
          </p:nvPr>
        </p:nvSpPr>
        <p:spPr>
          <a:xfrm>
            <a:off x="833718" y="1653989"/>
            <a:ext cx="10959353" cy="4988859"/>
          </a:xfrm>
        </p:spPr>
        <p:txBody>
          <a:bodyPr>
            <a:normAutofit/>
          </a:bodyPr>
          <a:lstStyle/>
          <a:p>
            <a:pPr marL="363538" indent="-363538" algn="just">
              <a:lnSpc>
                <a:spcPct val="200000"/>
              </a:lnSpc>
              <a:buFont typeface="Wingdings" panose="05000000000000000000" pitchFamily="2" charset="2"/>
              <a:buChar char="v"/>
            </a:pPr>
            <a:r>
              <a:rPr lang="fa-IR" dirty="0" smtClean="0">
                <a:cs typeface="B Koodak" panose="00000700000000000000" pitchFamily="2" charset="-78"/>
              </a:rPr>
              <a:t>بهبود رهایش اکسیژن و مواد مغذی به عضله و دیگر بافت ها به دلیل کاهش روان روی خون.</a:t>
            </a:r>
          </a:p>
          <a:p>
            <a:pPr marL="363538" indent="-363538" algn="just">
              <a:lnSpc>
                <a:spcPct val="200000"/>
              </a:lnSpc>
              <a:buFont typeface="Wingdings" panose="05000000000000000000" pitchFamily="2" charset="2"/>
              <a:buChar char="v"/>
            </a:pPr>
            <a:r>
              <a:rPr lang="fa-IR" dirty="0" smtClean="0">
                <a:cs typeface="B Koodak" panose="00000700000000000000" pitchFamily="2" charset="-78"/>
              </a:rPr>
              <a:t>بهبود متابولیسم هوازی به دلیل رهایش بهتر اکسیژن به سلول ها.</a:t>
            </a:r>
          </a:p>
          <a:p>
            <a:pPr marL="363538" indent="-363538" algn="just">
              <a:lnSpc>
                <a:spcPct val="200000"/>
              </a:lnSpc>
              <a:buFont typeface="Wingdings" panose="05000000000000000000" pitchFamily="2" charset="2"/>
              <a:buChar char="v"/>
            </a:pPr>
            <a:r>
              <a:rPr lang="fa-IR" dirty="0" smtClean="0">
                <a:cs typeface="B Koodak" panose="00000700000000000000" pitchFamily="2" charset="-78"/>
              </a:rPr>
              <a:t>بهبود آزاد شدن سوماتوتروپین در پاسخ به محرک طبیعی </a:t>
            </a:r>
          </a:p>
          <a:p>
            <a:pPr marL="363538" indent="-363538" algn="just">
              <a:lnSpc>
                <a:spcPct val="200000"/>
              </a:lnSpc>
              <a:buFont typeface="Wingdings" panose="05000000000000000000" pitchFamily="2" charset="2"/>
              <a:buChar char="v"/>
            </a:pPr>
            <a:r>
              <a:rPr lang="fa-IR" dirty="0" smtClean="0">
                <a:cs typeface="B Koodak" panose="00000700000000000000" pitchFamily="2" charset="-78"/>
              </a:rPr>
              <a:t>کاهش التهاب</a:t>
            </a:r>
          </a:p>
          <a:p>
            <a:pPr marL="363538" indent="-363538" algn="just">
              <a:lnSpc>
                <a:spcPct val="200000"/>
              </a:lnSpc>
              <a:buFont typeface="Wingdings" panose="05000000000000000000" pitchFamily="2" charset="2"/>
              <a:buChar char="v"/>
            </a:pPr>
            <a:r>
              <a:rPr lang="fa-IR" dirty="0" smtClean="0">
                <a:cs typeface="B Koodak" panose="00000700000000000000" pitchFamily="2" charset="-78"/>
              </a:rPr>
              <a:t>پیشگیری احتمالی از التهاب بافت</a:t>
            </a:r>
            <a:endParaRPr lang="fa-IR" dirty="0" smtClean="0">
              <a:cs typeface="B Koodak" panose="00000700000000000000" pitchFamily="2" charset="-78"/>
            </a:endParaRPr>
          </a:p>
        </p:txBody>
      </p:sp>
    </p:spTree>
    <p:extLst>
      <p:ext uri="{BB962C8B-B14F-4D97-AF65-F5344CB8AC3E}">
        <p14:creationId xmlns:p14="http://schemas.microsoft.com/office/powerpoint/2010/main" val="34480663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2999" y="739588"/>
            <a:ext cx="9720072" cy="914401"/>
          </a:xfrm>
        </p:spPr>
        <p:txBody>
          <a:bodyPr>
            <a:noAutofit/>
          </a:bodyPr>
          <a:lstStyle/>
          <a:p>
            <a:pPr algn="just"/>
            <a:r>
              <a:rPr lang="fa-IR" sz="4800" dirty="0" smtClean="0">
                <a:solidFill>
                  <a:schemeClr val="accent1">
                    <a:lumMod val="75000"/>
                  </a:schemeClr>
                </a:solidFill>
                <a:cs typeface="B Homa" panose="00000400000000000000" pitchFamily="2" charset="-78"/>
              </a:rPr>
              <a:t>چربی</a:t>
            </a:r>
            <a:endParaRPr lang="fa-IR" sz="4800" dirty="0">
              <a:solidFill>
                <a:schemeClr val="accent1">
                  <a:lumMod val="75000"/>
                </a:schemeClr>
              </a:solidFill>
              <a:cs typeface="B Homa" panose="00000400000000000000" pitchFamily="2" charset="-78"/>
            </a:endParaRPr>
          </a:p>
        </p:txBody>
      </p:sp>
      <p:sp>
        <p:nvSpPr>
          <p:cNvPr id="3" name="Content Placeholder 2"/>
          <p:cNvSpPr>
            <a:spLocks noGrp="1"/>
          </p:cNvSpPr>
          <p:nvPr>
            <p:ph idx="1"/>
          </p:nvPr>
        </p:nvSpPr>
        <p:spPr>
          <a:xfrm>
            <a:off x="833718" y="1653989"/>
            <a:ext cx="10959353" cy="4988859"/>
          </a:xfrm>
        </p:spPr>
        <p:txBody>
          <a:bodyPr>
            <a:normAutofit/>
          </a:bodyPr>
          <a:lstStyle/>
          <a:p>
            <a:pPr algn="just">
              <a:lnSpc>
                <a:spcPct val="200000"/>
              </a:lnSpc>
            </a:pPr>
            <a:r>
              <a:rPr lang="fa-IR" dirty="0" smtClean="0">
                <a:cs typeface="B Koodak" panose="00000700000000000000" pitchFamily="2" charset="-78"/>
              </a:rPr>
              <a:t>برخلاف برخی نظریه های جدید که از مزیت های رژیم های پرچرب حمایت کرده اند، باید اشاره نمود که مصرف بیش از اندازه ی چربی که سوختی با غلظت بسیار بالاست، بهبودی در عملگرد ورزشی، ترکیب بدن یا وزن ایجاد نمی کند.</a:t>
            </a:r>
            <a:r>
              <a:rPr lang="fa-IR" dirty="0">
                <a:cs typeface="B Koodak" panose="00000700000000000000" pitchFamily="2" charset="-78"/>
              </a:rPr>
              <a:t> </a:t>
            </a:r>
            <a:r>
              <a:rPr lang="fa-IR" dirty="0" smtClean="0">
                <a:cs typeface="B Koodak" panose="00000700000000000000" pitchFamily="2" charset="-78"/>
              </a:rPr>
              <a:t>با این حال، برای ورزشکارانی که به دلیل هزینه انرژی بالا، حفظ بار کار دشوار است، یا برای ورزشکارانی که باید وزن بالایی داشته باشند، ممکن است دریافت چربی بالاتر ضروری باشد.</a:t>
            </a:r>
          </a:p>
          <a:p>
            <a:pPr algn="just">
              <a:lnSpc>
                <a:spcPct val="200000"/>
              </a:lnSpc>
            </a:pPr>
            <a:r>
              <a:rPr lang="fa-IR" dirty="0" smtClean="0">
                <a:cs typeface="B Koodak" panose="00000700000000000000" pitchFamily="2" charset="-78"/>
              </a:rPr>
              <a:t>کلسترول، روغن ها، کره های حیوانی و کره های گیاهی چربی هستند، اما ویژگی های هریک اندکی متفاوت است. یکی از ویژگی های مهم چربی این است که در حلال های آلی حل می شود، اما نمی تواند در آب به صورت محلول در آیند. </a:t>
            </a:r>
          </a:p>
        </p:txBody>
      </p:sp>
    </p:spTree>
    <p:extLst>
      <p:ext uri="{BB962C8B-B14F-4D97-AF65-F5344CB8AC3E}">
        <p14:creationId xmlns:p14="http://schemas.microsoft.com/office/powerpoint/2010/main" val="27178626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2999" y="739588"/>
            <a:ext cx="9720072" cy="914401"/>
          </a:xfrm>
        </p:spPr>
        <p:txBody>
          <a:bodyPr>
            <a:noAutofit/>
          </a:bodyPr>
          <a:lstStyle/>
          <a:p>
            <a:pPr algn="just"/>
            <a:r>
              <a:rPr lang="fa-IR" sz="4800" dirty="0" smtClean="0">
                <a:solidFill>
                  <a:schemeClr val="accent1">
                    <a:lumMod val="75000"/>
                  </a:schemeClr>
                </a:solidFill>
                <a:cs typeface="B Homa" panose="00000400000000000000" pitchFamily="2" charset="-78"/>
              </a:rPr>
              <a:t>چربی</a:t>
            </a:r>
            <a:endParaRPr lang="fa-IR" sz="4800" dirty="0">
              <a:solidFill>
                <a:schemeClr val="accent1">
                  <a:lumMod val="75000"/>
                </a:schemeClr>
              </a:solidFill>
              <a:cs typeface="B Homa" panose="00000400000000000000" pitchFamily="2" charset="-78"/>
            </a:endParaRPr>
          </a:p>
        </p:txBody>
      </p:sp>
      <p:sp>
        <p:nvSpPr>
          <p:cNvPr id="3" name="Content Placeholder 2"/>
          <p:cNvSpPr>
            <a:spLocks noGrp="1"/>
          </p:cNvSpPr>
          <p:nvPr>
            <p:ph idx="1"/>
          </p:nvPr>
        </p:nvSpPr>
        <p:spPr>
          <a:xfrm>
            <a:off x="860612" y="1653989"/>
            <a:ext cx="10663517" cy="4988859"/>
          </a:xfrm>
        </p:spPr>
        <p:txBody>
          <a:bodyPr>
            <a:normAutofit/>
          </a:bodyPr>
          <a:lstStyle/>
          <a:p>
            <a:pPr algn="just">
              <a:lnSpc>
                <a:spcPct val="200000"/>
              </a:lnSpc>
            </a:pPr>
            <a:r>
              <a:rPr lang="fa-IR" dirty="0" smtClean="0">
                <a:cs typeface="B Koodak" panose="00000700000000000000" pitchFamily="2" charset="-78"/>
              </a:rPr>
              <a:t>به طور معمول، واژه ی چربی در مورد چربی هایی که در دمای اتاق جامد هستند به کار می رود، در حالی که روغن به </a:t>
            </a:r>
            <a:r>
              <a:rPr lang="fa-IR" dirty="0" smtClean="0">
                <a:cs typeface="B Koodak" panose="00000700000000000000" pitchFamily="2" charset="-78"/>
              </a:rPr>
              <a:t>چربی </a:t>
            </a:r>
            <a:r>
              <a:rPr lang="fa-IR" dirty="0" smtClean="0">
                <a:cs typeface="B Koodak" panose="00000700000000000000" pitchFamily="2" charset="-78"/>
              </a:rPr>
              <a:t>هایی که در دمای اتاق مایع باشند، اطلاق می شود. تری گلیسیرید، نوعی چربی است که بسیار زیاد مصرف می شود. تری گلیسیرید از سه اسید چرب و یک مولکول گلیسرول تشکیل شده است.</a:t>
            </a:r>
          </a:p>
          <a:p>
            <a:pPr algn="just">
              <a:lnSpc>
                <a:spcPct val="200000"/>
              </a:lnSpc>
            </a:pPr>
            <a:r>
              <a:rPr lang="fa-IR" dirty="0" smtClean="0">
                <a:cs typeface="B Koodak" panose="00000700000000000000" pitchFamily="2" charset="-78"/>
              </a:rPr>
              <a:t>تقریباً هر سلولی در بدن قابلیت ساخت کلسترول را دارد و این دلیلی است بر این موضوع که هر فردی می تواند حتی با مصرف رژیم های کم کلسترول، سطوح بالایی از کلسترول خون داشته باشد. همچنین انسان قادر به ساخت فسفولیپیدها، تری گلیسیریدها و روغن هاست. در حقیقت، این توانایی وجود دارد که انواع مختلف چربی هایی که مصرف </a:t>
            </a:r>
            <a:r>
              <a:rPr lang="fa-IR" dirty="0" smtClean="0">
                <a:cs typeface="B Koodak" panose="00000700000000000000" pitchFamily="2" charset="-78"/>
              </a:rPr>
              <a:t>بسیار زیاد </a:t>
            </a:r>
            <a:r>
              <a:rPr lang="fa-IR" dirty="0" smtClean="0">
                <a:cs typeface="B Koodak" panose="00000700000000000000" pitchFamily="2" charset="-78"/>
              </a:rPr>
              <a:t>آنها محدود می شود، به طور مؤثری ساخته شود.</a:t>
            </a:r>
          </a:p>
        </p:txBody>
      </p:sp>
    </p:spTree>
    <p:extLst>
      <p:ext uri="{BB962C8B-B14F-4D97-AF65-F5344CB8AC3E}">
        <p14:creationId xmlns:p14="http://schemas.microsoft.com/office/powerpoint/2010/main" val="37693770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2999" y="739588"/>
            <a:ext cx="9720072" cy="914401"/>
          </a:xfrm>
        </p:spPr>
        <p:txBody>
          <a:bodyPr>
            <a:noAutofit/>
          </a:bodyPr>
          <a:lstStyle/>
          <a:p>
            <a:pPr algn="just"/>
            <a:r>
              <a:rPr lang="fa-IR" sz="4800" dirty="0" smtClean="0">
                <a:solidFill>
                  <a:schemeClr val="accent1">
                    <a:lumMod val="75000"/>
                  </a:schemeClr>
                </a:solidFill>
                <a:cs typeface="B Homa" panose="00000400000000000000" pitchFamily="2" charset="-78"/>
              </a:rPr>
              <a:t>عملکردهای چربی</a:t>
            </a:r>
            <a:endParaRPr lang="fa-IR" sz="4800" dirty="0">
              <a:solidFill>
                <a:schemeClr val="accent1">
                  <a:lumMod val="75000"/>
                </a:schemeClr>
              </a:solidFill>
              <a:cs typeface="B Homa" panose="00000400000000000000" pitchFamily="2" charset="-78"/>
            </a:endParaRPr>
          </a:p>
        </p:txBody>
      </p:sp>
      <p:sp>
        <p:nvSpPr>
          <p:cNvPr id="3" name="Content Placeholder 2"/>
          <p:cNvSpPr>
            <a:spLocks noGrp="1"/>
          </p:cNvSpPr>
          <p:nvPr>
            <p:ph idx="1"/>
          </p:nvPr>
        </p:nvSpPr>
        <p:spPr>
          <a:xfrm>
            <a:off x="833718" y="1653989"/>
            <a:ext cx="10959353" cy="4988859"/>
          </a:xfrm>
        </p:spPr>
        <p:txBody>
          <a:bodyPr>
            <a:normAutofit/>
          </a:bodyPr>
          <a:lstStyle/>
          <a:p>
            <a:pPr algn="just">
              <a:lnSpc>
                <a:spcPct val="200000"/>
              </a:lnSpc>
            </a:pPr>
            <a:r>
              <a:rPr lang="fa-IR" dirty="0" smtClean="0">
                <a:cs typeface="B Koodak" panose="00000700000000000000" pitchFamily="2" charset="-78"/>
              </a:rPr>
              <a:t>مقدار معینی چربی یعنی بین 20 تا 35 درصد کالری های مصرفی کل، برای تأمین انرژی کافی و مواد مغذی ضروری است. ویتامین های محلول در چربی، </a:t>
            </a:r>
            <a:r>
              <a:rPr lang="en-US" dirty="0" smtClean="0">
                <a:cs typeface="B Koodak" panose="00000700000000000000" pitchFamily="2" charset="-78"/>
              </a:rPr>
              <a:t>A</a:t>
            </a:r>
            <a:r>
              <a:rPr lang="fa-IR" dirty="0" smtClean="0">
                <a:cs typeface="B Koodak" panose="00000700000000000000" pitchFamily="2" charset="-78"/>
              </a:rPr>
              <a:t>، </a:t>
            </a:r>
            <a:r>
              <a:rPr lang="en-US" dirty="0" smtClean="0">
                <a:cs typeface="B Koodak" panose="00000700000000000000" pitchFamily="2" charset="-78"/>
              </a:rPr>
              <a:t>D</a:t>
            </a:r>
            <a:r>
              <a:rPr lang="fa-IR" dirty="0" smtClean="0">
                <a:cs typeface="B Koodak" panose="00000700000000000000" pitchFamily="2" charset="-78"/>
              </a:rPr>
              <a:t>، </a:t>
            </a:r>
            <a:r>
              <a:rPr lang="en-US" dirty="0" smtClean="0">
                <a:cs typeface="B Koodak" panose="00000700000000000000" pitchFamily="2" charset="-78"/>
              </a:rPr>
              <a:t>E</a:t>
            </a:r>
            <a:r>
              <a:rPr lang="fa-IR" dirty="0" smtClean="0">
                <a:cs typeface="B Koodak" panose="00000700000000000000" pitchFamily="2" charset="-78"/>
              </a:rPr>
              <a:t> و </a:t>
            </a:r>
            <a:r>
              <a:rPr lang="en-US" dirty="0" smtClean="0">
                <a:cs typeface="B Koodak" panose="00000700000000000000" pitchFamily="2" charset="-78"/>
              </a:rPr>
              <a:t> K</a:t>
            </a:r>
            <a:r>
              <a:rPr lang="fa-IR" dirty="0" smtClean="0">
                <a:cs typeface="B Koodak" panose="00000700000000000000" pitchFamily="2" charset="-78"/>
              </a:rPr>
              <a:t> در بسته های چربی قابل تحویل هستند. اسیدهای جرب ضروری که برای عملکردهای ویژه ی بدن مورد نیاز هستند، زیرا آنها پیام فیزیولوژیک مهمی تولید می کنند که زمان متوقف نمودن خوردن را مشخص می کند. چربی ها نسبت به به کربوهیدرات ها، تخلیه ی معده ای طولانی تری دارندکه همین امر در احساس سیری مشارکت دارد.</a:t>
            </a:r>
          </a:p>
        </p:txBody>
      </p:sp>
    </p:spTree>
    <p:extLst>
      <p:ext uri="{BB962C8B-B14F-4D97-AF65-F5344CB8AC3E}">
        <p14:creationId xmlns:p14="http://schemas.microsoft.com/office/powerpoint/2010/main" val="18004301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2999" y="739588"/>
            <a:ext cx="9720072" cy="914401"/>
          </a:xfrm>
        </p:spPr>
        <p:txBody>
          <a:bodyPr>
            <a:noAutofit/>
          </a:bodyPr>
          <a:lstStyle/>
          <a:p>
            <a:pPr algn="just"/>
            <a:r>
              <a:rPr lang="fa-IR" sz="4800" dirty="0" smtClean="0">
                <a:solidFill>
                  <a:schemeClr val="accent1">
                    <a:lumMod val="75000"/>
                  </a:schemeClr>
                </a:solidFill>
                <a:cs typeface="B Homa" panose="00000400000000000000" pitchFamily="2" charset="-78"/>
              </a:rPr>
              <a:t>ساختار چربی</a:t>
            </a:r>
            <a:endParaRPr lang="fa-IR" sz="4800" dirty="0">
              <a:solidFill>
                <a:schemeClr val="accent1">
                  <a:lumMod val="75000"/>
                </a:schemeClr>
              </a:solidFill>
              <a:cs typeface="B Homa" panose="00000400000000000000" pitchFamily="2" charset="-78"/>
            </a:endParaRPr>
          </a:p>
        </p:txBody>
      </p:sp>
      <p:sp>
        <p:nvSpPr>
          <p:cNvPr id="3" name="Content Placeholder 2"/>
          <p:cNvSpPr>
            <a:spLocks noGrp="1"/>
          </p:cNvSpPr>
          <p:nvPr>
            <p:ph idx="1"/>
          </p:nvPr>
        </p:nvSpPr>
        <p:spPr>
          <a:xfrm>
            <a:off x="833718" y="1653989"/>
            <a:ext cx="10959353" cy="4988859"/>
          </a:xfrm>
        </p:spPr>
        <p:txBody>
          <a:bodyPr>
            <a:normAutofit/>
          </a:bodyPr>
          <a:lstStyle/>
          <a:p>
            <a:pPr algn="just">
              <a:lnSpc>
                <a:spcPct val="200000"/>
              </a:lnSpc>
            </a:pPr>
            <a:r>
              <a:rPr lang="fa-IR" dirty="0" smtClean="0">
                <a:cs typeface="B Koodak" panose="00000700000000000000" pitchFamily="2" charset="-78"/>
              </a:rPr>
              <a:t>چربی ها سطوح متفاوتی از اشباع دارند که به تعداد پیوندهای دو گانه در زنجیره ی کربنی اشاره دارد. اسیدهای چربی که پیوند دوگانه ندارند اشباع، اسیدهای چربی که یک پیوند دوگانه دارند غیراشباع یگانه و آن هایی که بیش از یک پیوند دوگانه دارند، غیراشباع چندگانه نامیده می شوند.</a:t>
            </a:r>
          </a:p>
          <a:p>
            <a:pPr algn="just">
              <a:lnSpc>
                <a:spcPct val="200000"/>
              </a:lnSpc>
            </a:pPr>
            <a:r>
              <a:rPr lang="fa-IR" dirty="0" smtClean="0">
                <a:cs typeface="B Koodak" panose="00000700000000000000" pitchFamily="2" charset="-78"/>
              </a:rPr>
              <a:t>اسیدهای چرب غیر اشباع بیشتر در چربی های با منشاء حیوانی مانند روغن و کره حیوانی وجود دارند. چربی های غیراشباع یگانه بیشتر در روغن زیتون و روغن کانولا وجود دارند، اما در چربی های با منشاء حیوانی نیز یافت می شود. چربی های غیراشباع چندگانه بیشتر در روغن های گیاهی یافت می شوند.</a:t>
            </a:r>
          </a:p>
        </p:txBody>
      </p:sp>
    </p:spTree>
    <p:extLst>
      <p:ext uri="{BB962C8B-B14F-4D97-AF65-F5344CB8AC3E}">
        <p14:creationId xmlns:p14="http://schemas.microsoft.com/office/powerpoint/2010/main" val="34364857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2999" y="739588"/>
            <a:ext cx="9720072" cy="914401"/>
          </a:xfrm>
        </p:spPr>
        <p:txBody>
          <a:bodyPr>
            <a:noAutofit/>
          </a:bodyPr>
          <a:lstStyle/>
          <a:p>
            <a:pPr algn="just"/>
            <a:r>
              <a:rPr lang="fa-IR" sz="4800" dirty="0" smtClean="0">
                <a:solidFill>
                  <a:schemeClr val="accent1">
                    <a:lumMod val="75000"/>
                  </a:schemeClr>
                </a:solidFill>
                <a:cs typeface="B Homa" panose="00000400000000000000" pitchFamily="2" charset="-78"/>
              </a:rPr>
              <a:t>ساختار چربی</a:t>
            </a:r>
            <a:endParaRPr lang="fa-IR" sz="4800" dirty="0">
              <a:solidFill>
                <a:schemeClr val="accent1">
                  <a:lumMod val="75000"/>
                </a:schemeClr>
              </a:solidFill>
              <a:cs typeface="B Homa" panose="00000400000000000000" pitchFamily="2" charset="-78"/>
            </a:endParaRPr>
          </a:p>
        </p:txBody>
      </p:sp>
      <p:sp>
        <p:nvSpPr>
          <p:cNvPr id="3" name="Content Placeholder 2"/>
          <p:cNvSpPr>
            <a:spLocks noGrp="1"/>
          </p:cNvSpPr>
          <p:nvPr>
            <p:ph idx="1"/>
          </p:nvPr>
        </p:nvSpPr>
        <p:spPr>
          <a:xfrm>
            <a:off x="833718" y="1653989"/>
            <a:ext cx="10959353" cy="4988859"/>
          </a:xfrm>
        </p:spPr>
        <p:txBody>
          <a:bodyPr>
            <a:normAutofit/>
          </a:bodyPr>
          <a:lstStyle/>
          <a:p>
            <a:pPr algn="just">
              <a:lnSpc>
                <a:spcPct val="200000"/>
              </a:lnSpc>
            </a:pPr>
            <a:r>
              <a:rPr lang="fa-IR" dirty="0" smtClean="0">
                <a:cs typeface="B Koodak" panose="00000700000000000000" pitchFamily="2" charset="-78"/>
              </a:rPr>
              <a:t>چربی ها اشباع با سطوح بالای کلسترول خون ارتباط دارند و تا جایی که میسر است باید به مقدار کمی مصرف شوند. این امر با کاهش مصرف چربی های حیوانی مانند روغن یا کره حیوانی، آبنبات های شکلاتی، غذاهای سرخ شده و فرآورده های لبنی پر چرب به سادگی امکان پذیر است.</a:t>
            </a:r>
          </a:p>
        </p:txBody>
      </p:sp>
    </p:spTree>
    <p:extLst>
      <p:ext uri="{BB962C8B-B14F-4D97-AF65-F5344CB8AC3E}">
        <p14:creationId xmlns:p14="http://schemas.microsoft.com/office/powerpoint/2010/main" val="39848945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2999" y="739588"/>
            <a:ext cx="9720072" cy="914401"/>
          </a:xfrm>
        </p:spPr>
        <p:txBody>
          <a:bodyPr>
            <a:noAutofit/>
          </a:bodyPr>
          <a:lstStyle/>
          <a:p>
            <a:pPr algn="just"/>
            <a:r>
              <a:rPr lang="fa-IR" sz="4800" dirty="0" smtClean="0">
                <a:solidFill>
                  <a:schemeClr val="accent1">
                    <a:lumMod val="75000"/>
                  </a:schemeClr>
                </a:solidFill>
                <a:cs typeface="B Homa" panose="00000400000000000000" pitchFamily="2" charset="-78"/>
              </a:rPr>
              <a:t>تری گلیسیرید</a:t>
            </a:r>
            <a:endParaRPr lang="fa-IR" sz="4800" dirty="0">
              <a:solidFill>
                <a:schemeClr val="accent1">
                  <a:lumMod val="75000"/>
                </a:schemeClr>
              </a:solidFill>
              <a:cs typeface="B Homa" panose="00000400000000000000" pitchFamily="2" charset="-78"/>
            </a:endParaRPr>
          </a:p>
        </p:txBody>
      </p:sp>
      <p:sp>
        <p:nvSpPr>
          <p:cNvPr id="3" name="Content Placeholder 2"/>
          <p:cNvSpPr>
            <a:spLocks noGrp="1"/>
          </p:cNvSpPr>
          <p:nvPr>
            <p:ph idx="1"/>
          </p:nvPr>
        </p:nvSpPr>
        <p:spPr>
          <a:xfrm>
            <a:off x="242046" y="1653989"/>
            <a:ext cx="11806517" cy="4988859"/>
          </a:xfrm>
        </p:spPr>
        <p:txBody>
          <a:bodyPr>
            <a:normAutofit/>
          </a:bodyPr>
          <a:lstStyle/>
          <a:p>
            <a:pPr algn="just">
              <a:lnSpc>
                <a:spcPct val="200000"/>
              </a:lnSpc>
            </a:pPr>
            <a:r>
              <a:rPr lang="fa-IR" dirty="0" smtClean="0">
                <a:cs typeface="B Koodak" panose="00000700000000000000" pitchFamily="2" charset="-78"/>
              </a:rPr>
              <a:t>بیشتر چربی های مصرفی، تری گلیسیرید هستند که شامل سه اسید چرب و یک مولکول گلیسرول است.چربی ها به صورت </a:t>
            </a:r>
            <a:r>
              <a:rPr lang="fa-IR" dirty="0">
                <a:cs typeface="B Koodak" panose="00000700000000000000" pitchFamily="2" charset="-78"/>
              </a:rPr>
              <a:t>تری گلیسیرید ذخیره شده و زمانی که انرژی بسیار زیادی دریافت شود، ساخته می شوند. تری </a:t>
            </a:r>
            <a:r>
              <a:rPr lang="fa-IR" dirty="0" smtClean="0">
                <a:cs typeface="B Koodak" panose="00000700000000000000" pitchFamily="2" charset="-78"/>
              </a:rPr>
              <a:t>گلیسیرید در بافت چربی و </a:t>
            </a:r>
            <a:r>
              <a:rPr lang="fa-IR" dirty="0" smtClean="0">
                <a:cs typeface="B Koodak" panose="00000700000000000000" pitchFamily="2" charset="-78"/>
              </a:rPr>
              <a:t>سلول های </a:t>
            </a:r>
            <a:r>
              <a:rPr lang="fa-IR" dirty="0" smtClean="0">
                <a:cs typeface="B Koodak" panose="00000700000000000000" pitchFamily="2" charset="-78"/>
              </a:rPr>
              <a:t>عضله ذخیره می شود و هنگام نیاز، هردو، منابع انرژی قابل توجهی در اختیار قرار می دهند. زمانی که چربی به عنوان منبع انرژی سوخته می شود، </a:t>
            </a:r>
            <a:r>
              <a:rPr lang="fa-IR" dirty="0">
                <a:cs typeface="B Koodak" panose="00000700000000000000" pitchFamily="2" charset="-78"/>
              </a:rPr>
              <a:t>تری </a:t>
            </a:r>
            <a:r>
              <a:rPr lang="fa-IR" dirty="0" smtClean="0">
                <a:cs typeface="B Koodak" panose="00000700000000000000" pitchFamily="2" charset="-78"/>
              </a:rPr>
              <a:t>گلیسیریدهای ذخیره شده از انبار خود خارج شده و هر مولکول یه  اجزای اسید چرب و مولکول گلیسرول تجزیه می شود. هر اسید چرب به طور مجزا تجزیه شده و برای تولید </a:t>
            </a:r>
            <a:r>
              <a:rPr lang="en-US" dirty="0" smtClean="0">
                <a:cs typeface="B Koodak" panose="00000700000000000000" pitchFamily="2" charset="-78"/>
              </a:rPr>
              <a:t>ATP</a:t>
            </a:r>
            <a:r>
              <a:rPr lang="fa-IR" dirty="0" smtClean="0">
                <a:cs typeface="B Koodak" panose="00000700000000000000" pitchFamily="2" charset="-78"/>
              </a:rPr>
              <a:t> به صورت گرما و تأمین انرژی برای کار عضلانی وارد کوره ی سلولی می شود. این فرایند، مسیر متابولیک بتا اکسایش نامیده می شود، زیرا چربی می سوزد و افزون بر نیاز به مقداری کربوهیدرات برای کامل شدن اکسایش، به اکسیژن نیز نیاز است.</a:t>
            </a:r>
          </a:p>
        </p:txBody>
      </p:sp>
    </p:spTree>
    <p:extLst>
      <p:ext uri="{BB962C8B-B14F-4D97-AF65-F5344CB8AC3E}">
        <p14:creationId xmlns:p14="http://schemas.microsoft.com/office/powerpoint/2010/main" val="42364079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2999" y="739588"/>
            <a:ext cx="9720072" cy="914401"/>
          </a:xfrm>
        </p:spPr>
        <p:txBody>
          <a:bodyPr>
            <a:noAutofit/>
          </a:bodyPr>
          <a:lstStyle/>
          <a:p>
            <a:pPr algn="just"/>
            <a:r>
              <a:rPr lang="fa-IR" sz="4800" dirty="0" smtClean="0">
                <a:solidFill>
                  <a:schemeClr val="accent1">
                    <a:lumMod val="75000"/>
                  </a:schemeClr>
                </a:solidFill>
                <a:cs typeface="B Homa" panose="00000400000000000000" pitchFamily="2" charset="-78"/>
              </a:rPr>
              <a:t>اسیدهای چرب ضروری</a:t>
            </a:r>
            <a:endParaRPr lang="fa-IR" sz="4800" dirty="0">
              <a:solidFill>
                <a:schemeClr val="accent1">
                  <a:lumMod val="75000"/>
                </a:schemeClr>
              </a:solidFill>
              <a:cs typeface="B Homa" panose="00000400000000000000" pitchFamily="2" charset="-78"/>
            </a:endParaRPr>
          </a:p>
        </p:txBody>
      </p:sp>
      <p:sp>
        <p:nvSpPr>
          <p:cNvPr id="3" name="Content Placeholder 2"/>
          <p:cNvSpPr>
            <a:spLocks noGrp="1"/>
          </p:cNvSpPr>
          <p:nvPr>
            <p:ph idx="1"/>
          </p:nvPr>
        </p:nvSpPr>
        <p:spPr>
          <a:xfrm>
            <a:off x="779929" y="1653989"/>
            <a:ext cx="11134166" cy="5029199"/>
          </a:xfrm>
        </p:spPr>
        <p:txBody>
          <a:bodyPr>
            <a:normAutofit fontScale="92500"/>
          </a:bodyPr>
          <a:lstStyle/>
          <a:p>
            <a:pPr algn="just">
              <a:lnSpc>
                <a:spcPct val="200000"/>
              </a:lnSpc>
            </a:pPr>
            <a:r>
              <a:rPr lang="fa-IR" dirty="0" smtClean="0">
                <a:cs typeface="B Koodak" panose="00000700000000000000" pitchFamily="2" charset="-78"/>
              </a:rPr>
              <a:t>اسیدهای چرب لینولنیک (امگا 6) و لینولئیک (امگا 3)، اسیدهای چرب ضروری هستند و اگرچه برای فرآیندهای متابولیک مورد نیازند، اما بدن نمی تواند آن ها را بسازد. «امگا 6» از خانواده اسیدهای چرب غیراشباع چندگانه است. </a:t>
            </a:r>
            <a:r>
              <a:rPr lang="fa-IR" dirty="0" smtClean="0">
                <a:cs typeface="B Koodak" panose="00000700000000000000" pitchFamily="2" charset="-78"/>
              </a:rPr>
              <a:t>اسید لینولئیک، بخش مهمی از غشاهای چربی است و برای بهداشت طبیعی پوست مورد نیاز است. اسید لینولنیک برای رشد و عملکرد عصبی ضروری می باشد . هر دو اسید چرب به آسانی از روغن های گیاهی و روغن ماهی های سردآبی قابل حصول هستند.</a:t>
            </a:r>
          </a:p>
          <a:p>
            <a:pPr algn="just">
              <a:lnSpc>
                <a:spcPct val="200000"/>
              </a:lnSpc>
            </a:pPr>
            <a:r>
              <a:rPr lang="fa-IR" dirty="0" smtClean="0">
                <a:cs typeface="B Koodak" panose="00000700000000000000" pitchFamily="2" charset="-78"/>
              </a:rPr>
              <a:t>مصرف یکبار ماهی های سردآبی در هفته برای کاهش معنادار خطر حمله و شوک قلبی کافی ست. با وجود این ممکن است مصرف بیش از حد این ماهی ها سبب بروز مشکلاتی مانند تخریب اکسایشی سلول ها شود. بهترین راهبرد برای مصرف این نوع ماهی ها این است که آن ها بخشی از رژیم هفتگی غذایی باشند، به طوری که مصرف مکمل امگا 3 نیازی نباشد.</a:t>
            </a:r>
            <a:endParaRPr lang="fa-IR" dirty="0" smtClean="0">
              <a:cs typeface="B Koodak" panose="00000700000000000000" pitchFamily="2" charset="-78"/>
            </a:endParaRPr>
          </a:p>
        </p:txBody>
      </p:sp>
    </p:spTree>
    <p:extLst>
      <p:ext uri="{BB962C8B-B14F-4D97-AF65-F5344CB8AC3E}">
        <p14:creationId xmlns:p14="http://schemas.microsoft.com/office/powerpoint/2010/main" val="3236855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2999" y="739588"/>
            <a:ext cx="9720072" cy="914401"/>
          </a:xfrm>
        </p:spPr>
        <p:txBody>
          <a:bodyPr>
            <a:noAutofit/>
          </a:bodyPr>
          <a:lstStyle/>
          <a:p>
            <a:pPr algn="just"/>
            <a:r>
              <a:rPr lang="fa-IR" sz="4800" dirty="0" smtClean="0">
                <a:solidFill>
                  <a:schemeClr val="accent1">
                    <a:lumMod val="75000"/>
                  </a:schemeClr>
                </a:solidFill>
                <a:cs typeface="B Homa" panose="00000400000000000000" pitchFamily="2" charset="-78"/>
              </a:rPr>
              <a:t>نیاز به </a:t>
            </a:r>
            <a:r>
              <a:rPr lang="fa-IR" sz="4800" dirty="0" smtClean="0">
                <a:solidFill>
                  <a:schemeClr val="accent1">
                    <a:lumMod val="75000"/>
                  </a:schemeClr>
                </a:solidFill>
                <a:cs typeface="B Homa" panose="00000400000000000000" pitchFamily="2" charset="-78"/>
              </a:rPr>
              <a:t>چربی</a:t>
            </a:r>
            <a:endParaRPr lang="fa-IR" sz="4800" dirty="0">
              <a:solidFill>
                <a:schemeClr val="accent1">
                  <a:lumMod val="75000"/>
                </a:schemeClr>
              </a:solidFill>
              <a:cs typeface="B Homa" panose="00000400000000000000" pitchFamily="2" charset="-78"/>
            </a:endParaRPr>
          </a:p>
        </p:txBody>
      </p:sp>
      <p:sp>
        <p:nvSpPr>
          <p:cNvPr id="3" name="Content Placeholder 2"/>
          <p:cNvSpPr>
            <a:spLocks noGrp="1"/>
          </p:cNvSpPr>
          <p:nvPr>
            <p:ph idx="1"/>
          </p:nvPr>
        </p:nvSpPr>
        <p:spPr>
          <a:xfrm>
            <a:off x="833718" y="1653989"/>
            <a:ext cx="10959353" cy="4988859"/>
          </a:xfrm>
        </p:spPr>
        <p:txBody>
          <a:bodyPr>
            <a:normAutofit/>
          </a:bodyPr>
          <a:lstStyle/>
          <a:p>
            <a:pPr algn="just">
              <a:lnSpc>
                <a:spcPct val="200000"/>
              </a:lnSpc>
            </a:pPr>
            <a:r>
              <a:rPr lang="fa-IR" dirty="0" smtClean="0">
                <a:cs typeface="B Koodak" panose="00000700000000000000" pitchFamily="2" charset="-78"/>
              </a:rPr>
              <a:t>از نقطه نظر فعالیت ورزشی، دلیل کمی در مورد بهبود عملکرد ورزشی ناشی از افزایش مصرف چربی وجود دارد؛ مگر اینکه تنها راه ممکن برای ورزشکار به دست آوردن انرژی کافی از چربی باشد. از آنجایی که چربی انرژی بیشتری نسبت به کربوهیدرات و پروتئین دارد، بنابراین اگر غذاها حاوی چربی بیشتری باشند، انرژی بیشتری همراه با بسته های غذایی کوچک دریافت می شود. اگر ورزشکاری خود را به طور کامل از چربی ها محروم کند، بنابراین باید غذای بیشتری مصرف کند که ممکن است زمان کافی برای وعده ها یا میان وعده ها به منظور مصرف این انرژی بیشتر وجود نداشته باشد. پیامد این موضوع دریافت ناکافی انرژی است. </a:t>
            </a:r>
            <a:endParaRPr lang="fa-IR" dirty="0" smtClean="0">
              <a:cs typeface="B Koodak" panose="00000700000000000000" pitchFamily="2" charset="-78"/>
            </a:endParaRPr>
          </a:p>
        </p:txBody>
      </p:sp>
    </p:spTree>
    <p:extLst>
      <p:ext uri="{BB962C8B-B14F-4D97-AF65-F5344CB8AC3E}">
        <p14:creationId xmlns:p14="http://schemas.microsoft.com/office/powerpoint/2010/main" val="16242148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set">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a:bevelT w="101600" h="25400" prst="softRound"/>
            <a:contourClr>
              <a:schemeClr val="phClr">
                <a:shade val="3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305</TotalTime>
  <Words>1634</Words>
  <Application>Microsoft Office PowerPoint</Application>
  <PresentationFormat>Widescreen</PresentationFormat>
  <Paragraphs>37</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B Homa</vt:lpstr>
      <vt:lpstr>B Koodak</vt:lpstr>
      <vt:lpstr>B Titr</vt:lpstr>
      <vt:lpstr>Tw Cen MT</vt:lpstr>
      <vt:lpstr>Tw Cen MT Condensed</vt:lpstr>
      <vt:lpstr>Wingdings</vt:lpstr>
      <vt:lpstr>Wingdings 3</vt:lpstr>
      <vt:lpstr>Integral</vt:lpstr>
      <vt:lpstr>تغذیه ورزشی ریحانه شکوهی</vt:lpstr>
      <vt:lpstr>چربی</vt:lpstr>
      <vt:lpstr>چربی</vt:lpstr>
      <vt:lpstr>عملکردهای چربی</vt:lpstr>
      <vt:lpstr>ساختار چربی</vt:lpstr>
      <vt:lpstr>ساختار چربی</vt:lpstr>
      <vt:lpstr>تری گلیسیرید</vt:lpstr>
      <vt:lpstr>اسیدهای چرب ضروری</vt:lpstr>
      <vt:lpstr>نیاز به چربی</vt:lpstr>
      <vt:lpstr>چربی و فعالیت بدنی </vt:lpstr>
      <vt:lpstr>چربی و فعالیت بدنی </vt:lpstr>
      <vt:lpstr>چربی و فعالیت بدنی </vt:lpstr>
      <vt:lpstr>شرایط ورزشکار و چربی متابولیزه شده</vt:lpstr>
      <vt:lpstr>مزیت های مصرف اسیدهای چرب امگا 3</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تغذیه ورزشی ریحانه شکوهی</dc:title>
  <dc:creator>sharafi mohammad</dc:creator>
  <cp:lastModifiedBy>sharafi mohammad</cp:lastModifiedBy>
  <cp:revision>33</cp:revision>
  <dcterms:created xsi:type="dcterms:W3CDTF">2020-03-31T11:03:51Z</dcterms:created>
  <dcterms:modified xsi:type="dcterms:W3CDTF">2020-04-03T06:11:12Z</dcterms:modified>
</cp:coreProperties>
</file>