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52" r:id="rId1"/>
  </p:sldMasterIdLst>
  <p:sldIdLst>
    <p:sldId id="488" r:id="rId2"/>
    <p:sldId id="489" r:id="rId3"/>
    <p:sldId id="504" r:id="rId4"/>
    <p:sldId id="490" r:id="rId5"/>
    <p:sldId id="491" r:id="rId6"/>
    <p:sldId id="492" r:id="rId7"/>
    <p:sldId id="493" r:id="rId8"/>
    <p:sldId id="494" r:id="rId9"/>
    <p:sldId id="495" r:id="rId10"/>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26" autoAdjust="0"/>
    <p:restoredTop sz="94426" autoAdjust="0"/>
  </p:normalViewPr>
  <p:slideViewPr>
    <p:cSldViewPr>
      <p:cViewPr varScale="1">
        <p:scale>
          <a:sx n="76" d="100"/>
          <a:sy n="76" d="100"/>
        </p:scale>
        <p:origin x="996"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3CD3A333-55BA-4DC2-9550-9A26DD14436D}" type="datetimeFigureOut">
              <a:rPr lang="fa-IR" smtClean="0"/>
              <a:pPr/>
              <a:t>18/07/1441</a:t>
            </a:fld>
            <a:endParaRPr lang="fa-I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fa-I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EA7A27BE-D23F-4821-9DCA-43888787481F}"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a:xfrm>
            <a:off x="457200" y="6556248"/>
            <a:ext cx="3657600" cy="228600"/>
          </a:xfrm>
        </p:spPr>
        <p:txBody>
          <a:bodyPr/>
          <a:lstStyle/>
          <a:p>
            <a:endParaRPr lang="fa-I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EA7A27BE-D23F-4821-9DCA-43888787481F}"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fa-IR"/>
          </a:p>
        </p:txBody>
      </p:sp>
      <p:sp>
        <p:nvSpPr>
          <p:cNvPr id="6" name="Slide Number Placeholder 5"/>
          <p:cNvSpPr>
            <a:spLocks noGrp="1"/>
          </p:cNvSpPr>
          <p:nvPr>
            <p:ph type="sldNum" sz="quarter" idx="12"/>
          </p:nvPr>
        </p:nvSpPr>
        <p:spPr>
          <a:xfrm>
            <a:off x="6733952" y="6555112"/>
            <a:ext cx="588336" cy="228600"/>
          </a:xfrm>
        </p:spPr>
        <p:txBody>
          <a:bodyPr/>
          <a:lstStyle/>
          <a:p>
            <a:fld id="{EA7A27BE-D23F-4821-9DCA-43888787481F}"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3CD3A333-55BA-4DC2-9550-9A26DD14436D}" type="datetimeFigureOut">
              <a:rPr lang="fa-IR" smtClean="0"/>
              <a:pPr/>
              <a:t>18/07/1441</a:t>
            </a:fld>
            <a:endParaRPr lang="fa-I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fa-IR"/>
          </a:p>
        </p:txBody>
      </p:sp>
      <p:sp>
        <p:nvSpPr>
          <p:cNvPr id="4" name="Slide Number Placeholder 3"/>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7A27BE-D23F-4821-9DCA-43888787481F}" type="slidenum">
              <a:rPr lang="fa-IR" smtClean="0"/>
              <a:pPr/>
              <a:t>‹#›</a:t>
            </a:fld>
            <a:endParaRPr lang="fa-I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3CD3A333-55BA-4DC2-9550-9A26DD14436D}" type="datetimeFigureOut">
              <a:rPr lang="fa-IR" smtClean="0"/>
              <a:pPr/>
              <a:t>18/07/1441</a:t>
            </a:fld>
            <a:endParaRPr lang="fa-I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fa-I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EA7A27BE-D23F-4821-9DCA-43888787481F}"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224" y="25756"/>
            <a:ext cx="7139136" cy="516672"/>
          </a:xfrm>
        </p:spPr>
        <p:txBody>
          <a:bodyPr>
            <a:normAutofit/>
          </a:bodyPr>
          <a:lstStyle/>
          <a:p>
            <a:pPr algn="ctr" rtl="1"/>
            <a:r>
              <a:rPr lang="fa-IR" sz="2800" dirty="0">
                <a:solidFill>
                  <a:schemeClr val="accent1"/>
                </a:solidFill>
                <a:cs typeface="B Nazanin" panose="00000400000000000000" pitchFamily="2" charset="-78"/>
              </a:rPr>
              <a:t>ب- مولفه ای مرتبط با عملکرد (مولفه های حرکتی)</a:t>
            </a:r>
            <a:endParaRPr lang="en-US" sz="2800" dirty="0">
              <a:solidFill>
                <a:schemeClr val="accent1"/>
              </a:solidFill>
              <a:cs typeface="B Nazanin" panose="00000400000000000000" pitchFamily="2" charset="-78"/>
            </a:endParaRPr>
          </a:p>
        </p:txBody>
      </p:sp>
      <p:sp>
        <p:nvSpPr>
          <p:cNvPr id="3" name="Content Placeholder 2"/>
          <p:cNvSpPr>
            <a:spLocks noGrp="1"/>
          </p:cNvSpPr>
          <p:nvPr>
            <p:ph idx="1"/>
          </p:nvPr>
        </p:nvSpPr>
        <p:spPr>
          <a:xfrm>
            <a:off x="251520" y="558366"/>
            <a:ext cx="7560840" cy="6471033"/>
          </a:xfrm>
        </p:spPr>
        <p:txBody>
          <a:bodyPr>
            <a:noAutofit/>
          </a:bodyPr>
          <a:lstStyle/>
          <a:p>
            <a:pPr marL="0" indent="0" algn="just">
              <a:lnSpc>
                <a:spcPct val="150000"/>
              </a:lnSpc>
              <a:buNone/>
            </a:pPr>
            <a:r>
              <a:rPr lang="fa-IR" sz="2000" b="1" dirty="0">
                <a:cs typeface="B Nazanin" panose="00000400000000000000" pitchFamily="2" charset="-78"/>
              </a:rPr>
              <a:t> این مولفه ها بیش از آن که با سلامتی ارتباط داشته باشند با </a:t>
            </a:r>
            <a:r>
              <a:rPr lang="fa-IR" sz="2000" b="1" dirty="0">
                <a:solidFill>
                  <a:srgbClr val="FF0000"/>
                </a:solidFill>
                <a:cs typeface="B Nazanin" panose="00000400000000000000" pitchFamily="2" charset="-78"/>
              </a:rPr>
              <a:t>توانایی فرد در زمینه ی انجام دادن مهارت ها و قابلیت حرکتی وی در جهت حضور با نشاط در فعالیت های اوقات فراغت </a:t>
            </a:r>
            <a:r>
              <a:rPr lang="fa-IR" sz="2000" b="1" dirty="0">
                <a:cs typeface="B Nazanin" panose="00000400000000000000" pitchFamily="2" charset="-78"/>
              </a:rPr>
              <a:t>ارتباط دارند</a:t>
            </a:r>
            <a:endParaRPr lang="en-US" sz="2000" b="1" dirty="0">
              <a:cs typeface="B Nazanin" panose="00000400000000000000" pitchFamily="2" charset="-78"/>
            </a:endParaRPr>
          </a:p>
          <a:p>
            <a:pPr marL="0" indent="0" algn="just">
              <a:lnSpc>
                <a:spcPct val="150000"/>
              </a:lnSpc>
              <a:buNone/>
            </a:pPr>
            <a:r>
              <a:rPr lang="fa-IR" sz="2000" b="1" dirty="0">
                <a:cs typeface="B Nazanin" panose="00000400000000000000" pitchFamily="2" charset="-78"/>
              </a:rPr>
              <a:t> آن مولفه ها رابطه ی پیچیده و تنگاتنگی نیز با </a:t>
            </a:r>
            <a:r>
              <a:rPr lang="fa-IR" sz="2000" b="1" dirty="0">
                <a:solidFill>
                  <a:srgbClr val="FF0000"/>
                </a:solidFill>
                <a:cs typeface="B Nazanin" panose="00000400000000000000" pitchFamily="2" charset="-78"/>
              </a:rPr>
              <a:t>قدرت، استقامت و انعطاف پذیری</a:t>
            </a:r>
            <a:r>
              <a:rPr lang="fa-IR" sz="2000" b="1" dirty="0">
                <a:cs typeface="B Nazanin" panose="00000400000000000000" pitchFamily="2" charset="-78"/>
              </a:rPr>
              <a:t> فرد دارند. هر یک از وجوه آمادگی حرکتی در بخش آمادگی جسمانی به طور خلاصه در زیر ارائه می شود.</a:t>
            </a:r>
          </a:p>
          <a:p>
            <a:pPr marL="0" indent="0" algn="just">
              <a:lnSpc>
                <a:spcPct val="150000"/>
              </a:lnSpc>
              <a:buNone/>
            </a:pPr>
            <a:r>
              <a:rPr lang="fa-IR" sz="2400" b="1" dirty="0">
                <a:solidFill>
                  <a:schemeClr val="accent1"/>
                </a:solidFill>
                <a:cs typeface="B Nazanin" panose="00000400000000000000" pitchFamily="2" charset="-78"/>
              </a:rPr>
              <a:t>- هماهنگی: </a:t>
            </a:r>
            <a:endParaRPr lang="en-US" sz="2400" b="1" dirty="0">
              <a:solidFill>
                <a:schemeClr val="accent1"/>
              </a:solidFill>
              <a:cs typeface="B Nazanin" panose="00000400000000000000" pitchFamily="2" charset="-78"/>
            </a:endParaRPr>
          </a:p>
          <a:p>
            <a:pPr algn="just">
              <a:lnSpc>
                <a:spcPct val="150000"/>
              </a:lnSpc>
              <a:buFont typeface="Wingdings" panose="05000000000000000000" pitchFamily="2" charset="2"/>
              <a:buChar char="ü"/>
            </a:pPr>
            <a:r>
              <a:rPr lang="fa-IR" sz="2000" b="1" dirty="0">
                <a:cs typeface="B Nazanin" panose="00000400000000000000" pitchFamily="2" charset="-78"/>
              </a:rPr>
              <a:t>قابلیت اعمال توازن و کارایی در حرکات بدنی را هماهنگی می گویند. </a:t>
            </a:r>
            <a:endParaRPr lang="en-US" sz="2000" b="1" dirty="0">
              <a:cs typeface="B Nazanin" panose="00000400000000000000" pitchFamily="2" charset="-78"/>
            </a:endParaRPr>
          </a:p>
          <a:p>
            <a:pPr algn="just">
              <a:lnSpc>
                <a:spcPct val="150000"/>
              </a:lnSpc>
              <a:buFont typeface="Wingdings" panose="05000000000000000000" pitchFamily="2" charset="2"/>
              <a:buChar char="ü"/>
            </a:pPr>
            <a:r>
              <a:rPr lang="fa-IR" sz="2000" b="1" dirty="0">
                <a:cs typeface="B Nazanin" panose="00000400000000000000" pitchFamily="2" charset="-78"/>
              </a:rPr>
              <a:t>لازمه ی هماهنگی، عملکرد روان و هم زمان قسمت های مختلف بدن در جریان حرکت است.</a:t>
            </a:r>
            <a:endParaRPr lang="en-US" sz="2000" b="1" dirty="0">
              <a:cs typeface="B Nazanin" panose="00000400000000000000" pitchFamily="2" charset="-78"/>
            </a:endParaRPr>
          </a:p>
          <a:p>
            <a:pPr algn="just">
              <a:lnSpc>
                <a:spcPct val="150000"/>
              </a:lnSpc>
              <a:buFont typeface="Wingdings" panose="05000000000000000000" pitchFamily="2" charset="2"/>
              <a:buChar char="ü"/>
            </a:pPr>
            <a:r>
              <a:rPr lang="fa-IR" sz="2000" b="1" dirty="0">
                <a:cs typeface="B Nazanin" panose="00000400000000000000" pitchFamily="2" charset="-78"/>
              </a:rPr>
              <a:t> حواس گوناگون از جمله حس بینایی، لامسه و حس عضلانی نقش مهمی در هماهنگی به عهده دارند. </a:t>
            </a:r>
            <a:endParaRPr lang="en-US" sz="2000" b="1" dirty="0">
              <a:cs typeface="B Nazanin" panose="00000400000000000000" pitchFamily="2" charset="-78"/>
            </a:endParaRPr>
          </a:p>
          <a:p>
            <a:pPr marL="0" indent="0" algn="just">
              <a:lnSpc>
                <a:spcPct val="150000"/>
              </a:lnSpc>
              <a:buNone/>
            </a:pPr>
            <a:endParaRPr lang="en-US" sz="2400" dirty="0">
              <a:cs typeface="B Nazanin" panose="00000400000000000000" pitchFamily="2" charset="-78"/>
            </a:endParaRPr>
          </a:p>
        </p:txBody>
      </p:sp>
      <p:pic>
        <p:nvPicPr>
          <p:cNvPr id="4" name="Recorded Sound">
            <a:hlinkClick r:id="" action="ppaction://media"/>
            <a:extLst>
              <a:ext uri="{FF2B5EF4-FFF2-40B4-BE49-F238E27FC236}">
                <a16:creationId xmlns:a16="http://schemas.microsoft.com/office/drawing/2014/main" id="{0D2CF56E-0F65-41D3-B336-92E9A2527B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2883755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260648"/>
            <a:ext cx="7416824" cy="6048672"/>
          </a:xfrm>
        </p:spPr>
        <p:txBody>
          <a:bodyPr>
            <a:noAutofit/>
          </a:bodyPr>
          <a:lstStyle/>
          <a:p>
            <a:pPr marL="0" indent="0" algn="just">
              <a:lnSpc>
                <a:spcPct val="150000"/>
              </a:lnSpc>
              <a:buNone/>
            </a:pPr>
            <a:r>
              <a:rPr lang="fa-IR" sz="2800" b="1" dirty="0">
                <a:solidFill>
                  <a:schemeClr val="accent1"/>
                </a:solidFill>
                <a:cs typeface="B Nazanin" panose="00000400000000000000" pitchFamily="2" charset="-78"/>
              </a:rPr>
              <a:t>2- سرعت:</a:t>
            </a:r>
            <a:r>
              <a:rPr lang="fa-IR" sz="2800" dirty="0">
                <a:solidFill>
                  <a:schemeClr val="accent1"/>
                </a:solidFill>
                <a:cs typeface="B Nazanin" panose="00000400000000000000" pitchFamily="2" charset="-78"/>
              </a:rPr>
              <a:t> </a:t>
            </a:r>
            <a:endParaRPr lang="en-US" sz="2800" dirty="0">
              <a:solidFill>
                <a:schemeClr val="accent1"/>
              </a:solidFill>
              <a:cs typeface="B Nazanin" panose="00000400000000000000" pitchFamily="2" charset="-78"/>
            </a:endParaRPr>
          </a:p>
          <a:p>
            <a:pPr algn="just">
              <a:lnSpc>
                <a:spcPct val="150000"/>
              </a:lnSpc>
              <a:buFont typeface="Wingdings" panose="05000000000000000000" pitchFamily="2" charset="2"/>
              <a:buChar char="ü"/>
            </a:pPr>
            <a:r>
              <a:rPr lang="fa-IR" sz="2000" b="1" dirty="0">
                <a:cs typeface="B Nazanin" panose="00000400000000000000" pitchFamily="2" charset="-78"/>
              </a:rPr>
              <a:t>مفهوم سرعت،توانایی انجام دادن سریع حرکات متوالی در مدت زمان کوتاه و در یک جهت خاص است </a:t>
            </a:r>
            <a:endParaRPr lang="en-US" sz="2000" b="1" dirty="0">
              <a:cs typeface="B Nazanin" panose="00000400000000000000" pitchFamily="2" charset="-78"/>
            </a:endParaRPr>
          </a:p>
          <a:p>
            <a:pPr algn="just">
              <a:lnSpc>
                <a:spcPct val="150000"/>
              </a:lnSpc>
              <a:buFont typeface="Wingdings" panose="05000000000000000000" pitchFamily="2" charset="2"/>
              <a:buChar char="ü"/>
            </a:pPr>
            <a:r>
              <a:rPr lang="fa-IR" sz="2000" b="1" dirty="0">
                <a:cs typeface="B Nazanin" panose="00000400000000000000" pitchFamily="2" charset="-78"/>
              </a:rPr>
              <a:t>سرعت فرد به زمان عکس العمل و حرکت او بستگی دارد. </a:t>
            </a:r>
            <a:endParaRPr lang="en-US" sz="2000" b="1" dirty="0">
              <a:cs typeface="B Nazanin" panose="00000400000000000000" pitchFamily="2" charset="-78"/>
            </a:endParaRPr>
          </a:p>
          <a:p>
            <a:pPr algn="just">
              <a:lnSpc>
                <a:spcPct val="150000"/>
              </a:lnSpc>
              <a:buFont typeface="Wingdings" panose="05000000000000000000" pitchFamily="2" charset="2"/>
              <a:buChar char="ü"/>
            </a:pPr>
            <a:r>
              <a:rPr lang="fa-IR" sz="2000" b="1" dirty="0">
                <a:cs typeface="B Nazanin" panose="00000400000000000000" pitchFamily="2" charset="-78"/>
              </a:rPr>
              <a:t>مدت زمان لازم برای پاسخ گویی به یک محرک را زمان عکس العمل می گویند. برای مثال، در دوی صدمتر، فاصله ی زمانی بین سوت داور و اولین حرکت دونده</a:t>
            </a:r>
            <a:r>
              <a:rPr lang="en-US" sz="2000" b="1" dirty="0">
                <a:cs typeface="B Nazanin" panose="00000400000000000000" pitchFamily="2" charset="-78"/>
              </a:rPr>
              <a:t> </a:t>
            </a:r>
            <a:r>
              <a:rPr lang="fa-IR" sz="2000" b="1" dirty="0">
                <a:cs typeface="B Nazanin" panose="00000400000000000000" pitchFamily="2" charset="-78"/>
              </a:rPr>
              <a:t>برای جدایی از تخته ی شروع (استارت) زمان عکس العمل دونده است.</a:t>
            </a:r>
          </a:p>
          <a:p>
            <a:pPr algn="just">
              <a:lnSpc>
                <a:spcPct val="150000"/>
              </a:lnSpc>
              <a:buFont typeface="Wingdings" panose="05000000000000000000" pitchFamily="2" charset="2"/>
              <a:buChar char="ü"/>
            </a:pPr>
            <a:endParaRPr lang="en-US" sz="2000" b="1" dirty="0">
              <a:cs typeface="B Nazanin" panose="00000400000000000000" pitchFamily="2" charset="-78"/>
            </a:endParaRPr>
          </a:p>
          <a:p>
            <a:pPr marL="0" indent="0" algn="just">
              <a:lnSpc>
                <a:spcPct val="150000"/>
              </a:lnSpc>
              <a:buNone/>
            </a:pPr>
            <a:r>
              <a:rPr lang="fa-IR" sz="2000" b="1" dirty="0">
                <a:solidFill>
                  <a:schemeClr val="bg2">
                    <a:lumMod val="50000"/>
                  </a:schemeClr>
                </a:solidFill>
                <a:cs typeface="B Nazanin" panose="00000400000000000000" pitchFamily="2" charset="-78"/>
              </a:rPr>
              <a:t>تحقیقات نشان می دهد که زمان عکس العمل، ذاتی است و تمرین در آن تأثیر چندانی ندارد اما زمان حرکت یعنی فاصله ی زمانی بین اولین حرکت تا تکمیل آن حرکت را می توان از طریق تمرین و توجه به فنون پیشرفته آموزش داد.</a:t>
            </a:r>
            <a:endParaRPr lang="en-US" sz="2000" b="1" dirty="0">
              <a:solidFill>
                <a:schemeClr val="bg2">
                  <a:lumMod val="50000"/>
                </a:schemeClr>
              </a:solidFill>
              <a:cs typeface="B Nazanin" panose="00000400000000000000" pitchFamily="2" charset="-78"/>
            </a:endParaRPr>
          </a:p>
          <a:p>
            <a:pPr marL="0" indent="0" algn="just">
              <a:lnSpc>
                <a:spcPct val="150000"/>
              </a:lnSpc>
              <a:buNone/>
            </a:pPr>
            <a:endParaRPr lang="en-US" sz="2000" dirty="0">
              <a:cs typeface="B Nazanin" panose="00000400000000000000" pitchFamily="2" charset="-78"/>
            </a:endParaRPr>
          </a:p>
        </p:txBody>
      </p:sp>
      <p:pic>
        <p:nvPicPr>
          <p:cNvPr id="2" name="Recorded Sound">
            <a:hlinkClick r:id="" action="ppaction://media"/>
            <a:extLst>
              <a:ext uri="{FF2B5EF4-FFF2-40B4-BE49-F238E27FC236}">
                <a16:creationId xmlns:a16="http://schemas.microsoft.com/office/drawing/2014/main" id="{B38EA215-49A7-4D99-981A-52C5DFD049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801934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ABA78-A7B0-4A8F-9260-2700C32727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1F38F8-B14A-435F-A8F8-4272C64C1F03}"/>
              </a:ext>
            </a:extLst>
          </p:cNvPr>
          <p:cNvSpPr>
            <a:spLocks noGrp="1"/>
          </p:cNvSpPr>
          <p:nvPr>
            <p:ph idx="1"/>
          </p:nvPr>
        </p:nvSpPr>
        <p:spPr/>
        <p:txBody>
          <a:bodyPr/>
          <a:lstStyle/>
          <a:p>
            <a:pPr marL="0" indent="0">
              <a:buNone/>
            </a:pPr>
            <a:r>
              <a:rPr lang="fa-IR" sz="3600" b="1" dirty="0">
                <a:solidFill>
                  <a:schemeClr val="accent1"/>
                </a:solidFill>
                <a:cs typeface="B Nazanin" panose="00000400000000000000" pitchFamily="2" charset="-78"/>
              </a:rPr>
              <a:t>۳- توان:</a:t>
            </a:r>
          </a:p>
          <a:p>
            <a:pPr>
              <a:buFont typeface="Wingdings" panose="05000000000000000000" pitchFamily="2" charset="2"/>
              <a:buChar char="ü"/>
            </a:pPr>
            <a:r>
              <a:rPr lang="fa-IR" sz="3600" dirty="0">
                <a:solidFill>
                  <a:schemeClr val="accent1"/>
                </a:solidFill>
                <a:cs typeface="B Nazanin" panose="00000400000000000000" pitchFamily="2" charset="-78"/>
              </a:rPr>
              <a:t> </a:t>
            </a:r>
            <a:r>
              <a:rPr lang="fa-IR" sz="2800" dirty="0">
                <a:cs typeface="B Nazanin" panose="00000400000000000000" pitchFamily="2" charset="-78"/>
              </a:rPr>
              <a:t>توان، </a:t>
            </a:r>
            <a:r>
              <a:rPr lang="fa-IR" sz="2400" dirty="0">
                <a:cs typeface="B Nazanin" panose="00000400000000000000" pitchFamily="2" charset="-78"/>
              </a:rPr>
              <a:t>تلفیق سرعت  وقدرت است قابلیت انجام دادن تلاش انفجاری حداکثر در کوتاه ترین زمان و بیشترین بازدهی را توان می گوییم. </a:t>
            </a:r>
          </a:p>
          <a:p>
            <a:pPr>
              <a:buFont typeface="Wingdings" panose="05000000000000000000" pitchFamily="2" charset="2"/>
              <a:buChar char="ü"/>
            </a:pPr>
            <a:endParaRPr lang="fa-IR" sz="2400" dirty="0">
              <a:cs typeface="B Nazanin" panose="00000400000000000000" pitchFamily="2" charset="-78"/>
            </a:endParaRPr>
          </a:p>
          <a:p>
            <a:pPr>
              <a:buFont typeface="Wingdings" panose="05000000000000000000" pitchFamily="2" charset="2"/>
              <a:buChar char="ü"/>
            </a:pPr>
            <a:r>
              <a:rPr lang="fa-IR" sz="2400" dirty="0">
                <a:cs typeface="B Nazanin" panose="00000400000000000000" pitchFamily="2" charset="-78"/>
              </a:rPr>
              <a:t>توان در برش، پرتاب و ضربه وارد آوردن به اشیا برای فرستادن آن ها به مسافت های طولانی کاربرد دارد و آن را می توان از طریق تمرین در رشته های خاص و افزایش قدرت عضلات درگیر در حرکت، تقویت کرد </a:t>
            </a:r>
            <a:endParaRPr lang="en-US" sz="2400" dirty="0">
              <a:cs typeface="B Nazanin" panose="00000400000000000000" pitchFamily="2" charset="-78"/>
            </a:endParaRPr>
          </a:p>
          <a:p>
            <a:endParaRPr lang="en-US" dirty="0"/>
          </a:p>
        </p:txBody>
      </p:sp>
      <p:pic>
        <p:nvPicPr>
          <p:cNvPr id="4" name="Recorded Sound">
            <a:hlinkClick r:id="" action="ppaction://media"/>
            <a:extLst>
              <a:ext uri="{FF2B5EF4-FFF2-40B4-BE49-F238E27FC236}">
                <a16:creationId xmlns:a16="http://schemas.microsoft.com/office/drawing/2014/main" id="{AD5BAFE1-2987-4F95-8019-F8424E3EFB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40621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467544" y="0"/>
            <a:ext cx="7488832" cy="6228692"/>
          </a:xfrm>
        </p:spPr>
        <p:txBody>
          <a:bodyPr>
            <a:noAutofit/>
          </a:bodyPr>
          <a:lstStyle/>
          <a:p>
            <a:pPr marL="0" indent="0" algn="just">
              <a:lnSpc>
                <a:spcPct val="170000"/>
              </a:lnSpc>
              <a:buNone/>
            </a:pPr>
            <a:r>
              <a:rPr lang="fa-IR" sz="2800" b="1" dirty="0">
                <a:solidFill>
                  <a:schemeClr val="accent1"/>
                </a:solidFill>
                <a:cs typeface="B Nazanin" panose="00000400000000000000" pitchFamily="2" charset="-78"/>
              </a:rPr>
              <a:t>4- چابکی:</a:t>
            </a:r>
            <a:r>
              <a:rPr lang="fa-IR" sz="2800" dirty="0">
                <a:solidFill>
                  <a:schemeClr val="accent1"/>
                </a:solidFill>
                <a:cs typeface="B Nazanin" panose="00000400000000000000" pitchFamily="2" charset="-78"/>
              </a:rPr>
              <a:t> </a:t>
            </a:r>
          </a:p>
          <a:p>
            <a:pPr algn="just">
              <a:buFont typeface="Wingdings" panose="05000000000000000000" pitchFamily="2" charset="2"/>
              <a:buChar char="ü"/>
            </a:pPr>
            <a:r>
              <a:rPr lang="fa-IR" sz="2200" dirty="0">
                <a:cs typeface="B Nazanin" panose="00000400000000000000" pitchFamily="2" charset="-78"/>
              </a:rPr>
              <a:t>قابلیت انجام دادن حرکات پی در پی در جهات مختلف با حداکثر کارایی و سرعت را چابکی می گویند.</a:t>
            </a:r>
          </a:p>
          <a:p>
            <a:pPr algn="just">
              <a:buFont typeface="Wingdings" panose="05000000000000000000" pitchFamily="2" charset="2"/>
              <a:buChar char="ü"/>
            </a:pPr>
            <a:r>
              <a:rPr lang="fa-IR" sz="2200" dirty="0">
                <a:cs typeface="B Nazanin" panose="00000400000000000000" pitchFamily="2" charset="-78"/>
              </a:rPr>
              <a:t> در فعالیت هایی مثل بازی وسطی که مستلزم شروع، توقف و تغییر جهت سریع است.</a:t>
            </a:r>
          </a:p>
          <a:p>
            <a:pPr algn="just">
              <a:buFont typeface="Wingdings" panose="05000000000000000000" pitchFamily="2" charset="2"/>
              <a:buChar char="ü"/>
            </a:pPr>
            <a:r>
              <a:rPr lang="fa-IR" sz="2200" dirty="0">
                <a:cs typeface="B Nazanin" panose="00000400000000000000" pitchFamily="2" charset="-78"/>
              </a:rPr>
              <a:t> این قابلیت اهمیت زیادی دارد. چابکی با سرعت قدرت و هماهنگی رابطه ی نزدیک دارد و آن را می توان از طریق فعالیت ها و بازی هایی که این عوامل در آن ها دخالت دارند، تقویت کرد.</a:t>
            </a:r>
          </a:p>
          <a:p>
            <a:pPr algn="just">
              <a:buFont typeface="Wingdings" panose="05000000000000000000" pitchFamily="2" charset="2"/>
              <a:buChar char="ü"/>
            </a:pPr>
            <a:endParaRPr lang="en-US" sz="2200" dirty="0">
              <a:cs typeface="B Nazanin" panose="00000400000000000000" pitchFamily="2" charset="-78"/>
            </a:endParaRPr>
          </a:p>
          <a:p>
            <a:pPr marL="0" indent="0" algn="just">
              <a:buNone/>
            </a:pPr>
            <a:r>
              <a:rPr lang="fa-IR" sz="2800" b="1" dirty="0">
                <a:solidFill>
                  <a:schemeClr val="accent1"/>
                </a:solidFill>
                <a:cs typeface="B Nazanin" panose="00000400000000000000" pitchFamily="2" charset="-78"/>
              </a:rPr>
              <a:t>5- تعادل:</a:t>
            </a:r>
            <a:r>
              <a:rPr lang="fa-IR" sz="2800" dirty="0">
                <a:solidFill>
                  <a:schemeClr val="accent1"/>
                </a:solidFill>
                <a:cs typeface="B Nazanin" panose="00000400000000000000" pitchFamily="2" charset="-78"/>
              </a:rPr>
              <a:t> </a:t>
            </a:r>
          </a:p>
          <a:p>
            <a:pPr algn="just">
              <a:buFont typeface="Wingdings" panose="05000000000000000000" pitchFamily="2" charset="2"/>
              <a:buChar char="ü"/>
            </a:pPr>
            <a:r>
              <a:rPr lang="fa-IR" sz="2200" dirty="0">
                <a:cs typeface="B Nazanin" panose="00000400000000000000" pitchFamily="2" charset="-78"/>
              </a:rPr>
              <a:t>تعادل حفظ توازن در اوقاتی است که مرکز ثقل و سطح اتکای بدن فرد تغییر می کند.</a:t>
            </a:r>
          </a:p>
          <a:p>
            <a:pPr algn="just">
              <a:buFont typeface="Wingdings" panose="05000000000000000000" pitchFamily="2" charset="2"/>
              <a:buChar char="ü"/>
            </a:pPr>
            <a:r>
              <a:rPr lang="fa-IR" sz="2200" dirty="0">
                <a:cs typeface="B Nazanin" panose="00000400000000000000" pitchFamily="2" charset="-78"/>
              </a:rPr>
              <a:t> تعادل توسط مجاری حلزونی گوش داخلی، انتهای گیرنده های حسی موجود در عضلات و مفاصل و تمرکز چشم ها در جریان حرکت کنترل می شود.</a:t>
            </a:r>
            <a:endParaRPr lang="en-US" sz="2200" dirty="0">
              <a:cs typeface="B Nazanin" panose="00000400000000000000" pitchFamily="2" charset="-78"/>
            </a:endParaRPr>
          </a:p>
        </p:txBody>
      </p:sp>
      <p:pic>
        <p:nvPicPr>
          <p:cNvPr id="2" name="Recorded Sound">
            <a:hlinkClick r:id="" action="ppaction://media"/>
            <a:extLst>
              <a:ext uri="{FF2B5EF4-FFF2-40B4-BE49-F238E27FC236}">
                <a16:creationId xmlns:a16="http://schemas.microsoft.com/office/drawing/2014/main" id="{20364B87-386B-4A77-9A21-4E70405991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19982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8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6632"/>
            <a:ext cx="7471623" cy="6120680"/>
          </a:xfrm>
        </p:spPr>
        <p:txBody>
          <a:bodyPr>
            <a:normAutofit fontScale="92500"/>
          </a:bodyPr>
          <a:lstStyle/>
          <a:p>
            <a:pPr marL="0" indent="0" algn="just">
              <a:lnSpc>
                <a:spcPct val="150000"/>
              </a:lnSpc>
              <a:buNone/>
            </a:pPr>
            <a:r>
              <a:rPr lang="fa-IR" sz="2400" b="1" dirty="0">
                <a:solidFill>
                  <a:schemeClr val="accent1"/>
                </a:solidFill>
                <a:cs typeface="B Nazanin" panose="00000400000000000000" pitchFamily="2" charset="-78"/>
              </a:rPr>
              <a:t>دو نوع تعادل وجود دارد: </a:t>
            </a:r>
          </a:p>
          <a:p>
            <a:pPr marL="0" indent="0" algn="just">
              <a:lnSpc>
                <a:spcPct val="150000"/>
              </a:lnSpc>
              <a:buNone/>
            </a:pPr>
            <a:r>
              <a:rPr lang="fa-IR" sz="2400" b="1" dirty="0">
                <a:solidFill>
                  <a:schemeClr val="accent1"/>
                </a:solidFill>
                <a:cs typeface="B Nazanin" panose="00000400000000000000" pitchFamily="2" charset="-78"/>
              </a:rPr>
              <a:t>تعادل ایستا و تعادل پویا </a:t>
            </a:r>
          </a:p>
          <a:p>
            <a:pPr marL="0" indent="0" algn="just">
              <a:lnSpc>
                <a:spcPct val="150000"/>
              </a:lnSpc>
              <a:buNone/>
            </a:pPr>
            <a:endParaRPr lang="en-US" sz="2000" b="1" dirty="0">
              <a:cs typeface="B Nazanin" panose="00000400000000000000" pitchFamily="2" charset="-78"/>
            </a:endParaRPr>
          </a:p>
          <a:p>
            <a:pPr marL="0" indent="0" algn="just">
              <a:lnSpc>
                <a:spcPct val="150000"/>
              </a:lnSpc>
              <a:buNone/>
            </a:pPr>
            <a:r>
              <a:rPr lang="fa-IR" sz="2000" b="1" dirty="0">
                <a:solidFill>
                  <a:schemeClr val="accent1"/>
                </a:solidFill>
                <a:cs typeface="B Nazanin" panose="00000400000000000000" pitchFamily="2" charset="-78"/>
              </a:rPr>
              <a:t>تعادل ایستا توانایی </a:t>
            </a:r>
            <a:r>
              <a:rPr lang="fa-IR" sz="2000" dirty="0">
                <a:cs typeface="B Nazanin" panose="00000400000000000000" pitchFamily="2" charset="-78"/>
              </a:rPr>
              <a:t>حفظ توازن بدن در زمانی است که مرکز ثقل فرد به حالت ثابت قرار دارد، مثل :وضعیت ایستادن بر روی یک پا.</a:t>
            </a:r>
          </a:p>
          <a:p>
            <a:pPr marL="0" indent="0" algn="just">
              <a:lnSpc>
                <a:spcPct val="150000"/>
              </a:lnSpc>
              <a:buNone/>
            </a:pPr>
            <a:endParaRPr lang="en-US" sz="2000" dirty="0">
              <a:cs typeface="B Nazanin" panose="00000400000000000000" pitchFamily="2" charset="-78"/>
            </a:endParaRPr>
          </a:p>
          <a:p>
            <a:pPr marL="0" indent="0" algn="just">
              <a:lnSpc>
                <a:spcPct val="150000"/>
              </a:lnSpc>
              <a:buNone/>
            </a:pPr>
            <a:r>
              <a:rPr lang="fa-IR" sz="2000" b="1" dirty="0">
                <a:solidFill>
                  <a:schemeClr val="accent1"/>
                </a:solidFill>
                <a:cs typeface="B Nazanin" panose="00000400000000000000" pitchFamily="2" charset="-78"/>
              </a:rPr>
              <a:t>تعادل پویا توانایی </a:t>
            </a:r>
            <a:r>
              <a:rPr lang="fa-IR" sz="2000" dirty="0">
                <a:cs typeface="B Nazanin" panose="00000400000000000000" pitchFamily="2" charset="-78"/>
              </a:rPr>
              <a:t>حفظ توازن بدن در زمانی است که مرکز ثقل فرد تغییر می کند؛ مثل: قدم زدن روی چوب موازنه در ژیمناستیک یا طناب بازی روی یک پا.</a:t>
            </a:r>
          </a:p>
          <a:p>
            <a:pPr marL="0" indent="0" algn="just">
              <a:lnSpc>
                <a:spcPct val="150000"/>
              </a:lnSpc>
              <a:buNone/>
            </a:pPr>
            <a:endParaRPr lang="en-US" sz="2000" dirty="0">
              <a:cs typeface="B Nazanin" panose="00000400000000000000" pitchFamily="2" charset="-78"/>
            </a:endParaRPr>
          </a:p>
          <a:p>
            <a:pPr marL="0" indent="0" algn="just">
              <a:lnSpc>
                <a:spcPct val="150000"/>
              </a:lnSpc>
              <a:buNone/>
            </a:pPr>
            <a:r>
              <a:rPr lang="fa-IR" sz="2000" b="1" dirty="0">
                <a:solidFill>
                  <a:schemeClr val="bg2">
                    <a:lumMod val="50000"/>
                  </a:schemeClr>
                </a:solidFill>
                <a:cs typeface="B Nazanin" panose="00000400000000000000" pitchFamily="2" charset="-78"/>
              </a:rPr>
              <a:t>تعادل خوب حائز اهمیت بسیار است؛ زیرا به نحوی در کلیه ی بازی ها و رشته های ورزشی و حرکات موزون کاربرد دارد. کودکان می توانند تعادل خود را با انجام دادن تمرین هایی که کسب و حفظ تعادل در آن ها اولویت دارد- مثل راه رفتن روی چوب موازنه تقویت کنند. </a:t>
            </a:r>
            <a:endParaRPr lang="en-US" sz="2000" b="1" dirty="0">
              <a:solidFill>
                <a:schemeClr val="bg2">
                  <a:lumMod val="50000"/>
                </a:schemeClr>
              </a:solidFill>
              <a:cs typeface="B Nazanin" panose="00000400000000000000" pitchFamily="2" charset="-78"/>
            </a:endParaRPr>
          </a:p>
          <a:p>
            <a:pPr marL="0" indent="0" algn="just">
              <a:lnSpc>
                <a:spcPct val="150000"/>
              </a:lnSpc>
              <a:buNone/>
            </a:pPr>
            <a:endParaRPr lang="en-US" sz="2000" dirty="0">
              <a:cs typeface="B Nazanin" panose="00000400000000000000" pitchFamily="2" charset="-78"/>
            </a:endParaRPr>
          </a:p>
        </p:txBody>
      </p:sp>
      <p:pic>
        <p:nvPicPr>
          <p:cNvPr id="2" name="Recorded Sound">
            <a:hlinkClick r:id="" action="ppaction://media"/>
            <a:extLst>
              <a:ext uri="{FF2B5EF4-FFF2-40B4-BE49-F238E27FC236}">
                <a16:creationId xmlns:a16="http://schemas.microsoft.com/office/drawing/2014/main" id="{7719A388-88FC-439F-9A01-CA5681F31E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672245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2800" dirty="0">
                <a:solidFill>
                  <a:schemeClr val="accent1"/>
                </a:solidFill>
                <a:cs typeface="B Nazanin" panose="00000400000000000000" pitchFamily="2" charset="-78"/>
              </a:rPr>
              <a:t>اصول حاکم بر رشد و توسعه ی آمادگی جسمانی</a:t>
            </a:r>
            <a:br>
              <a:rPr lang="en-US" sz="2800" dirty="0">
                <a:solidFill>
                  <a:schemeClr val="accent1"/>
                </a:solidFill>
                <a:cs typeface="B Nazanin" panose="00000400000000000000" pitchFamily="2" charset="-78"/>
              </a:rPr>
            </a:br>
            <a:endParaRPr lang="en-US" sz="2800" dirty="0">
              <a:solidFill>
                <a:schemeClr val="accent1"/>
              </a:solidFill>
              <a:cs typeface="B Nazanin" panose="00000400000000000000" pitchFamily="2" charset="-78"/>
            </a:endParaRPr>
          </a:p>
        </p:txBody>
      </p:sp>
      <p:sp>
        <p:nvSpPr>
          <p:cNvPr id="3" name="Content Placeholder 2"/>
          <p:cNvSpPr>
            <a:spLocks noGrp="1"/>
          </p:cNvSpPr>
          <p:nvPr>
            <p:ph idx="1"/>
          </p:nvPr>
        </p:nvSpPr>
        <p:spPr>
          <a:xfrm>
            <a:off x="323528" y="1268760"/>
            <a:ext cx="7426485" cy="5040560"/>
          </a:xfrm>
        </p:spPr>
        <p:txBody>
          <a:bodyPr>
            <a:noAutofit/>
          </a:bodyPr>
          <a:lstStyle/>
          <a:p>
            <a:pPr marL="0" indent="0" algn="just">
              <a:lnSpc>
                <a:spcPct val="150000"/>
              </a:lnSpc>
              <a:buNone/>
            </a:pPr>
            <a:r>
              <a:rPr lang="fa-IR" sz="2000" dirty="0">
                <a:cs typeface="B Nazanin" panose="00000400000000000000" pitchFamily="2" charset="-78"/>
              </a:rPr>
              <a:t> اصول خاصی بر توسعه و حفظ سطح آمادگی جسمانی، حاکم اند که اولیاء معلمان و دانش آموزان باید از آن آگاه باشند. عوامل زیر باید هنگام تعیین نوع برنامه ی آمادگی و مقدار فعالیتی که کودکان باید انجام دهند، مورد توجه قرار گیرند</a:t>
            </a:r>
            <a:endParaRPr lang="en-US" sz="2000" dirty="0">
              <a:cs typeface="B Nazanin" panose="00000400000000000000" pitchFamily="2" charset="-78"/>
            </a:endParaRPr>
          </a:p>
          <a:p>
            <a:pPr marL="0" indent="0" algn="just">
              <a:lnSpc>
                <a:spcPct val="150000"/>
              </a:lnSpc>
              <a:buNone/>
            </a:pPr>
            <a:r>
              <a:rPr lang="fa-IR" sz="2400" b="1" dirty="0">
                <a:solidFill>
                  <a:schemeClr val="accent1"/>
                </a:solidFill>
                <a:cs typeface="B Nazanin" panose="00000400000000000000" pitchFamily="2" charset="-78"/>
              </a:rPr>
              <a:t>اصل اضافه بار: </a:t>
            </a:r>
            <a:r>
              <a:rPr lang="fa-IR" sz="2000" dirty="0">
                <a:cs typeface="B Nazanin" panose="00000400000000000000" pitchFamily="2" charset="-78"/>
              </a:rPr>
              <a:t>برای افزایش آمادگی، فرد باید نسبت به گذشته میزان کار بیشتری انجام دهد. این کار به دو طریق صورت می گیرد: </a:t>
            </a:r>
            <a:endParaRPr lang="en-US" sz="2000" dirty="0">
              <a:cs typeface="B Nazanin" panose="00000400000000000000" pitchFamily="2" charset="-78"/>
            </a:endParaRPr>
          </a:p>
          <a:p>
            <a:pPr marL="0" indent="0" algn="just">
              <a:lnSpc>
                <a:spcPct val="150000"/>
              </a:lnSpc>
              <a:buNone/>
            </a:pPr>
            <a:r>
              <a:rPr lang="fa-IR" sz="2000" b="1" dirty="0">
                <a:solidFill>
                  <a:schemeClr val="accent1"/>
                </a:solidFill>
                <a:cs typeface="B Nazanin" panose="00000400000000000000" pitchFamily="2" charset="-78"/>
              </a:rPr>
              <a:t>1-</a:t>
            </a:r>
            <a:r>
              <a:rPr lang="fa-IR" sz="2000" dirty="0">
                <a:cs typeface="B Nazanin" panose="00000400000000000000" pitchFamily="2" charset="-78"/>
              </a:rPr>
              <a:t> </a:t>
            </a:r>
            <a:r>
              <a:rPr lang="fa-IR" sz="2000" b="1" dirty="0">
                <a:solidFill>
                  <a:schemeClr val="bg2">
                    <a:lumMod val="50000"/>
                  </a:schemeClr>
                </a:solidFill>
                <a:cs typeface="B Nazanin" panose="00000400000000000000" pitchFamily="2" charset="-78"/>
              </a:rPr>
              <a:t>افزایش مقدار کار انجام شده</a:t>
            </a:r>
            <a:r>
              <a:rPr lang="fa-IR" sz="2000" dirty="0">
                <a:cs typeface="B Nazanin" panose="00000400000000000000" pitchFamily="2" charset="-78"/>
              </a:rPr>
              <a:t>(برای مثال: انجام دادن 20 بار دوی سرعت به جای 10 باری که قبلاً انجام می شد): </a:t>
            </a:r>
            <a:endParaRPr lang="en-US" sz="2000" dirty="0">
              <a:cs typeface="B Nazanin" panose="00000400000000000000" pitchFamily="2" charset="-78"/>
            </a:endParaRPr>
          </a:p>
          <a:p>
            <a:pPr marL="0" indent="0" algn="just">
              <a:lnSpc>
                <a:spcPct val="150000"/>
              </a:lnSpc>
              <a:buNone/>
            </a:pPr>
            <a:r>
              <a:rPr lang="fa-IR" sz="2000" b="1" dirty="0">
                <a:solidFill>
                  <a:schemeClr val="bg2">
                    <a:lumMod val="50000"/>
                  </a:schemeClr>
                </a:solidFill>
                <a:cs typeface="B Nazanin" panose="00000400000000000000" pitchFamily="2" charset="-78"/>
              </a:rPr>
              <a:t>2- انجام دادن میزان کار قبلی در مدت زمان کمتر</a:t>
            </a:r>
            <a:endParaRPr lang="en-US" sz="2000" b="1" dirty="0">
              <a:solidFill>
                <a:schemeClr val="bg2">
                  <a:lumMod val="50000"/>
                </a:schemeClr>
              </a:solidFill>
              <a:cs typeface="B Nazanin" panose="00000400000000000000" pitchFamily="2" charset="-78"/>
            </a:endParaRPr>
          </a:p>
          <a:p>
            <a:pPr marL="0" indent="0" algn="just">
              <a:lnSpc>
                <a:spcPct val="150000"/>
              </a:lnSpc>
              <a:buNone/>
            </a:pPr>
            <a:r>
              <a:rPr lang="fa-IR" sz="2000" dirty="0">
                <a:cs typeface="B Nazanin" panose="00000400000000000000" pitchFamily="2" charset="-78"/>
              </a:rPr>
              <a:t>افزایش بار، سطح آمادگی فرد را افزایش می دهد. برای ارتقای مداوم آمادگی و کسب قدرت بیشتر مقدار بار اضافی باید به طور مستمر اضافه شود.</a:t>
            </a:r>
            <a:endParaRPr lang="en-US" sz="2000" dirty="0">
              <a:cs typeface="B Nazanin" panose="00000400000000000000" pitchFamily="2" charset="-78"/>
            </a:endParaRPr>
          </a:p>
          <a:p>
            <a:pPr marL="0" indent="0" algn="just">
              <a:lnSpc>
                <a:spcPct val="150000"/>
              </a:lnSpc>
              <a:buNone/>
            </a:pPr>
            <a:endParaRPr lang="en-US" sz="2000" dirty="0">
              <a:cs typeface="B Nazanin" panose="00000400000000000000" pitchFamily="2" charset="-78"/>
            </a:endParaRPr>
          </a:p>
        </p:txBody>
      </p:sp>
      <p:pic>
        <p:nvPicPr>
          <p:cNvPr id="4" name="Recorded Sound">
            <a:hlinkClick r:id="" action="ppaction://media"/>
            <a:extLst>
              <a:ext uri="{FF2B5EF4-FFF2-40B4-BE49-F238E27FC236}">
                <a16:creationId xmlns:a16="http://schemas.microsoft.com/office/drawing/2014/main" id="{F6FE02D7-CAA3-4816-B217-82FA756D8A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2568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457200" y="620688"/>
            <a:ext cx="7499176" cy="5835048"/>
          </a:xfrm>
        </p:spPr>
        <p:txBody>
          <a:bodyPr>
            <a:normAutofit/>
          </a:bodyPr>
          <a:lstStyle/>
          <a:p>
            <a:pPr marL="0" indent="0" algn="just">
              <a:lnSpc>
                <a:spcPct val="150000"/>
              </a:lnSpc>
              <a:buNone/>
            </a:pPr>
            <a:r>
              <a:rPr lang="fa-IR" sz="2400" b="1" dirty="0">
                <a:solidFill>
                  <a:schemeClr val="accent1"/>
                </a:solidFill>
                <a:cs typeface="B Nazanin" panose="00000400000000000000" pitchFamily="2" charset="-78"/>
              </a:rPr>
              <a:t>اصل ویژگی تمرین: </a:t>
            </a:r>
            <a:r>
              <a:rPr lang="fa-IR" sz="2400" dirty="0">
                <a:solidFill>
                  <a:schemeClr val="accent1"/>
                </a:solidFill>
                <a:cs typeface="B Nazanin" panose="00000400000000000000" pitchFamily="2" charset="-78"/>
              </a:rPr>
              <a:t> </a:t>
            </a:r>
          </a:p>
          <a:p>
            <a:pPr marL="0" indent="0" algn="just">
              <a:lnSpc>
                <a:spcPct val="150000"/>
              </a:lnSpc>
              <a:buNone/>
            </a:pPr>
            <a:r>
              <a:rPr lang="fa-IR" sz="2000" dirty="0">
                <a:cs typeface="B Nazanin" panose="00000400000000000000" pitchFamily="2" charset="-78"/>
              </a:rPr>
              <a:t>تمرینات خاص به رشد مولفه ی خاصی از آمادگی جسمانی منجر می شوند ودر قسمت هایی که تحت تأثیر تمرین قرار گرفته اند. تغییرات زیادی به وجود می آورند؛ برای مثال، تمرینات قدرتی بر استقامت عضلانی و دستگاه گردش خون وتنفس تأثیر چندانی ندارند.</a:t>
            </a:r>
          </a:p>
          <a:p>
            <a:pPr marL="0" indent="0" algn="just">
              <a:lnSpc>
                <a:spcPct val="150000"/>
              </a:lnSpc>
              <a:buNone/>
            </a:pPr>
            <a:endParaRPr lang="en-US" sz="2000" dirty="0">
              <a:cs typeface="B Nazanin" panose="00000400000000000000" pitchFamily="2" charset="-78"/>
            </a:endParaRPr>
          </a:p>
          <a:p>
            <a:pPr marL="0" indent="0" algn="just">
              <a:lnSpc>
                <a:spcPct val="150000"/>
              </a:lnSpc>
              <a:buNone/>
            </a:pPr>
            <a:r>
              <a:rPr lang="fa-IR" sz="2000" dirty="0">
                <a:cs typeface="B Nazanin" panose="00000400000000000000" pitchFamily="2" charset="-78"/>
              </a:rPr>
              <a:t>از طریق تمرینات دراز و نشست نمی توان هماهنگی را بهبود بخشید و عضلات کمربند شانه را نیز نمی توان با دویدن تقویت کرد.</a:t>
            </a:r>
            <a:endParaRPr lang="en-US" sz="2000" dirty="0">
              <a:cs typeface="B Nazanin" panose="00000400000000000000" pitchFamily="2" charset="-78"/>
            </a:endParaRPr>
          </a:p>
        </p:txBody>
      </p:sp>
      <p:pic>
        <p:nvPicPr>
          <p:cNvPr id="2" name="Recorded Sound">
            <a:hlinkClick r:id="" action="ppaction://media"/>
            <a:extLst>
              <a:ext uri="{FF2B5EF4-FFF2-40B4-BE49-F238E27FC236}">
                <a16:creationId xmlns:a16="http://schemas.microsoft.com/office/drawing/2014/main" id="{D4108F77-DDC8-49D2-BD23-093E03E4AA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121103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16632"/>
            <a:ext cx="7256799" cy="5256584"/>
          </a:xfrm>
        </p:spPr>
        <p:txBody>
          <a:bodyPr>
            <a:noAutofit/>
          </a:bodyPr>
          <a:lstStyle/>
          <a:p>
            <a:pPr marL="0" indent="0" algn="just">
              <a:buNone/>
            </a:pPr>
            <a:r>
              <a:rPr lang="fa-IR" sz="2400" b="1" dirty="0">
                <a:solidFill>
                  <a:schemeClr val="accent1"/>
                </a:solidFill>
                <a:cs typeface="B Nazanin" panose="00000400000000000000" pitchFamily="2" charset="-78"/>
              </a:rPr>
              <a:t>اصل تمرین و ترک تمرین: </a:t>
            </a:r>
            <a:r>
              <a:rPr lang="fa-IR" sz="2400" dirty="0">
                <a:solidFill>
                  <a:schemeClr val="accent1"/>
                </a:solidFill>
                <a:cs typeface="B Nazanin" panose="00000400000000000000" pitchFamily="2" charset="-78"/>
              </a:rPr>
              <a:t> </a:t>
            </a:r>
          </a:p>
          <a:p>
            <a:pPr algn="just">
              <a:buFont typeface="Wingdings" panose="05000000000000000000" pitchFamily="2" charset="2"/>
              <a:buChar char="q"/>
            </a:pPr>
            <a:r>
              <a:rPr lang="fa-IR" sz="2000" dirty="0">
                <a:cs typeface="B Nazanin" panose="00000400000000000000" pitchFamily="2" charset="-78"/>
              </a:rPr>
              <a:t>به کارگیری اجزاء بدن در فعالیت های مختلف، یا کارایی آن را بهبودمی بخشد یا به حفظ وضعیت فعلی آن کمک می کند.  </a:t>
            </a:r>
          </a:p>
          <a:p>
            <a:pPr algn="just">
              <a:buFont typeface="Wingdings" panose="05000000000000000000" pitchFamily="2" charset="2"/>
              <a:buChar char="q"/>
            </a:pPr>
            <a:endParaRPr lang="fa-IR" sz="2000" dirty="0">
              <a:cs typeface="B Nazanin" panose="00000400000000000000" pitchFamily="2" charset="-78"/>
            </a:endParaRPr>
          </a:p>
          <a:p>
            <a:pPr algn="just">
              <a:buFont typeface="Wingdings" panose="05000000000000000000" pitchFamily="2" charset="2"/>
              <a:buChar char="q"/>
            </a:pPr>
            <a:r>
              <a:rPr lang="fa-IR" sz="2000" dirty="0">
                <a:cs typeface="B Nazanin" panose="00000400000000000000" pitchFamily="2" charset="-78"/>
              </a:rPr>
              <a:t>اگر اجزاء مختلف بدن به کار گرفته نشوند. کارایی آنها از بین می رود. عضلاتی که به طور مداوم به کار گرفته می شوند، رشد می کنند و بزرگ می شوند؛ در حالی که عضلاتی که به طور مرتب از آن ها استفاده نمی شود، کوچک می مانند.</a:t>
            </a:r>
          </a:p>
          <a:p>
            <a:pPr algn="just">
              <a:buFont typeface="Wingdings" panose="05000000000000000000" pitchFamily="2" charset="2"/>
              <a:buChar char="q"/>
            </a:pPr>
            <a:endParaRPr lang="fa-IR" sz="2000" dirty="0">
              <a:cs typeface="B Nazanin" panose="00000400000000000000" pitchFamily="2" charset="-78"/>
            </a:endParaRPr>
          </a:p>
          <a:p>
            <a:pPr algn="just">
              <a:buFont typeface="Wingdings" panose="05000000000000000000" pitchFamily="2" charset="2"/>
              <a:buChar char="q"/>
            </a:pPr>
            <a:r>
              <a:rPr lang="fa-IR" sz="2000" dirty="0">
                <a:cs typeface="B Nazanin" panose="00000400000000000000" pitchFamily="2" charset="-78"/>
              </a:rPr>
              <a:t> دست یا پای گچ گرفته ای که تازه گچ آن باز شده است. این مسئله را به روشنی نشان می دهد دست یا پای گچ گرفته در مقایسه با عضو مشابه خود شل تر، بی رمق تر و کوچک تر است. </a:t>
            </a:r>
          </a:p>
          <a:p>
            <a:pPr algn="just">
              <a:buFont typeface="Wingdings" panose="05000000000000000000" pitchFamily="2" charset="2"/>
              <a:buChar char="q"/>
            </a:pPr>
            <a:endParaRPr lang="fa-IR" sz="2000" dirty="0">
              <a:cs typeface="B Nazanin" panose="00000400000000000000" pitchFamily="2" charset="-78"/>
            </a:endParaRPr>
          </a:p>
          <a:p>
            <a:pPr algn="just">
              <a:buFont typeface="Wingdings" panose="05000000000000000000" pitchFamily="2" charset="2"/>
              <a:buChar char="q"/>
            </a:pPr>
            <a:r>
              <a:rPr lang="fa-IR" sz="2000" dirty="0">
                <a:cs typeface="B Nazanin" panose="00000400000000000000" pitchFamily="2" charset="-78"/>
              </a:rPr>
              <a:t>در واقع، عضوی که مورد استفاده قرار می گیرد. به حیات خود ادامه می دهد و رشد می کند و عضوی که مورد غفلت واقع می شود به مرور ضعیف می گردد و سرانجام از بین می رود. </a:t>
            </a:r>
          </a:p>
          <a:p>
            <a:pPr algn="just">
              <a:buFont typeface="Wingdings" panose="05000000000000000000" pitchFamily="2" charset="2"/>
              <a:buChar char="q"/>
            </a:pPr>
            <a:endParaRPr lang="fa-IR" sz="2000" dirty="0">
              <a:cs typeface="B Nazanin" panose="00000400000000000000" pitchFamily="2" charset="-78"/>
            </a:endParaRPr>
          </a:p>
          <a:p>
            <a:pPr algn="just">
              <a:buFont typeface="Wingdings" panose="05000000000000000000" pitchFamily="2" charset="2"/>
              <a:buChar char="q"/>
            </a:pPr>
            <a:r>
              <a:rPr lang="fa-IR" sz="2000" dirty="0">
                <a:cs typeface="B Nazanin" panose="00000400000000000000" pitchFamily="2" charset="-78"/>
              </a:rPr>
              <a:t>این قانون در مورد تمامی موجودات زنده از جمله گیاهان، حیوانات و انسان صدق می کند.</a:t>
            </a:r>
            <a:endParaRPr lang="en-US" sz="2000" dirty="0">
              <a:cs typeface="B Nazanin" panose="00000400000000000000" pitchFamily="2" charset="-78"/>
            </a:endParaRPr>
          </a:p>
          <a:p>
            <a:pPr marL="0" indent="0" algn="just">
              <a:buNone/>
            </a:pPr>
            <a:endParaRPr lang="en-US" sz="2000" dirty="0">
              <a:cs typeface="B Nazanin" panose="00000400000000000000" pitchFamily="2" charset="-78"/>
            </a:endParaRPr>
          </a:p>
        </p:txBody>
      </p:sp>
      <p:pic>
        <p:nvPicPr>
          <p:cNvPr id="2" name="Recorded Sound">
            <a:hlinkClick r:id="" action="ppaction://media"/>
            <a:extLst>
              <a:ext uri="{FF2B5EF4-FFF2-40B4-BE49-F238E27FC236}">
                <a16:creationId xmlns:a16="http://schemas.microsoft.com/office/drawing/2014/main" id="{9E34F265-FD40-446F-948D-833238E773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134148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548680"/>
            <a:ext cx="7167581" cy="5400600"/>
          </a:xfrm>
        </p:spPr>
        <p:txBody>
          <a:bodyPr>
            <a:noAutofit/>
          </a:bodyPr>
          <a:lstStyle/>
          <a:p>
            <a:pPr marL="0" indent="0" algn="just">
              <a:lnSpc>
                <a:spcPct val="150000"/>
              </a:lnSpc>
              <a:buNone/>
            </a:pPr>
            <a:r>
              <a:rPr lang="fa-IR" sz="2400" b="1" dirty="0">
                <a:solidFill>
                  <a:schemeClr val="accent1"/>
                </a:solidFill>
                <a:cs typeface="B Nazanin" panose="00000400000000000000" pitchFamily="2" charset="-78"/>
              </a:rPr>
              <a:t>اصل تفاوت های فردی: </a:t>
            </a:r>
            <a:r>
              <a:rPr lang="fa-IR" sz="2400" dirty="0">
                <a:solidFill>
                  <a:schemeClr val="accent1"/>
                </a:solidFill>
                <a:cs typeface="B Nazanin" panose="00000400000000000000" pitchFamily="2" charset="-78"/>
              </a:rPr>
              <a:t> </a:t>
            </a:r>
            <a:r>
              <a:rPr lang="fa-IR" sz="2000" dirty="0">
                <a:cs typeface="B Nazanin" panose="00000400000000000000" pitchFamily="2" charset="-78"/>
              </a:rPr>
              <a:t>رشد هر فرد، سطح و دامنه ی خاصی دارد.</a:t>
            </a:r>
          </a:p>
          <a:p>
            <a:pPr marL="0" indent="0" algn="just">
              <a:lnSpc>
                <a:spcPct val="150000"/>
              </a:lnSpc>
              <a:buNone/>
            </a:pPr>
            <a:r>
              <a:rPr lang="fa-IR" sz="2000" dirty="0">
                <a:cs typeface="B Nazanin" panose="00000400000000000000" pitchFamily="2" charset="-78"/>
              </a:rPr>
              <a:t> عوامل محدود کننده ی رشد فردی عبارت اند از: سن، تیپ بدنی، وضع تغذیه، وزن، وضع سلامتی و انگیزه ی فردی. </a:t>
            </a:r>
          </a:p>
          <a:p>
            <a:pPr marL="0" indent="0" algn="just">
              <a:lnSpc>
                <a:spcPct val="150000"/>
              </a:lnSpc>
              <a:buNone/>
            </a:pPr>
            <a:r>
              <a:rPr lang="fa-IR" sz="2000" dirty="0">
                <a:cs typeface="B Nazanin" panose="00000400000000000000" pitchFamily="2" charset="-78"/>
              </a:rPr>
              <a:t>برای دامنه ی رشد معیاری وجود ندارد و کودک متناسب با ویژگی های محیطی و وراثتی خود به این مسئله پاسخ می دهد.</a:t>
            </a:r>
          </a:p>
          <a:p>
            <a:pPr marL="0" indent="0" algn="just">
              <a:lnSpc>
                <a:spcPct val="150000"/>
              </a:lnSpc>
              <a:buNone/>
            </a:pPr>
            <a:endParaRPr lang="en-US" sz="2000" dirty="0">
              <a:cs typeface="B Nazanin" panose="00000400000000000000" pitchFamily="2" charset="-78"/>
            </a:endParaRPr>
          </a:p>
          <a:p>
            <a:pPr marL="0" indent="0" algn="just">
              <a:lnSpc>
                <a:spcPct val="150000"/>
              </a:lnSpc>
              <a:buNone/>
            </a:pPr>
            <a:r>
              <a:rPr lang="fa-IR" sz="2400" b="1" dirty="0">
                <a:solidFill>
                  <a:schemeClr val="accent1"/>
                </a:solidFill>
                <a:cs typeface="B Nazanin" panose="00000400000000000000" pitchFamily="2" charset="-78"/>
              </a:rPr>
              <a:t>تذکر : </a:t>
            </a:r>
            <a:r>
              <a:rPr lang="fa-IR" sz="2000" dirty="0">
                <a:cs typeface="B Nazanin" panose="00000400000000000000" pitchFamily="2" charset="-78"/>
              </a:rPr>
              <a:t>به منظور </a:t>
            </a:r>
            <a:r>
              <a:rPr lang="fa-IR" sz="2000" dirty="0">
                <a:solidFill>
                  <a:schemeClr val="bg2">
                    <a:lumMod val="50000"/>
                  </a:schemeClr>
                </a:solidFill>
                <a:cs typeface="B Nazanin" panose="00000400000000000000" pitchFamily="2" charset="-78"/>
              </a:rPr>
              <a:t>شناخت آمادگی جسمانی ، چگونگی کسب و حفظ آن، شناخت روش ها و ابزار سنجش مولفه ای آمادگی جسمانی ،</a:t>
            </a:r>
            <a:r>
              <a:rPr lang="fa-IR" sz="2000" dirty="0">
                <a:cs typeface="B Nazanin" panose="00000400000000000000" pitchFamily="2" charset="-78"/>
              </a:rPr>
              <a:t> علاوه بر تذکرات معلم هنگام اجرای جلسه های مهارتی ، جلساتی نیز به عنوان جلسه ی دانشی در نظر گرفته شده است که در آن ها موارد یادشده مورد بحث و بررسی بیشتر قرار می گیرد. </a:t>
            </a:r>
            <a:endParaRPr lang="en-US" sz="2000" dirty="0">
              <a:cs typeface="B Nazanin" panose="00000400000000000000" pitchFamily="2" charset="-78"/>
            </a:endParaRPr>
          </a:p>
        </p:txBody>
      </p:sp>
      <p:pic>
        <p:nvPicPr>
          <p:cNvPr id="2" name="Recorded Sound">
            <a:hlinkClick r:id="" action="ppaction://media"/>
            <a:extLst>
              <a:ext uri="{FF2B5EF4-FFF2-40B4-BE49-F238E27FC236}">
                <a16:creationId xmlns:a16="http://schemas.microsoft.com/office/drawing/2014/main" id="{18EC726F-B12A-47CC-8955-D9F08CBAD9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818880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2184</TotalTime>
  <Words>1146</Words>
  <Application>Microsoft Office PowerPoint</Application>
  <PresentationFormat>On-screen Show (4:3)</PresentationFormat>
  <Paragraphs>58</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Trebuchet MS</vt:lpstr>
      <vt:lpstr>Wingdings</vt:lpstr>
      <vt:lpstr>Wingdings 2</vt:lpstr>
      <vt:lpstr>Opulent</vt:lpstr>
      <vt:lpstr>ب- مولفه ای مرتبط با عملکرد (مولفه های حرکتی)</vt:lpstr>
      <vt:lpstr>PowerPoint Presentation</vt:lpstr>
      <vt:lpstr>PowerPoint Presentation</vt:lpstr>
      <vt:lpstr>PowerPoint Presentation</vt:lpstr>
      <vt:lpstr>PowerPoint Presentation</vt:lpstr>
      <vt:lpstr>اصول حاکم بر رشد و توسعه ی آمادگی جسمانی </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تئوريهاي بازاريابي</dc:title>
  <dc:creator>MRT</dc:creator>
  <cp:lastModifiedBy>mohmmad</cp:lastModifiedBy>
  <cp:revision>223</cp:revision>
  <dcterms:created xsi:type="dcterms:W3CDTF">2017-03-26T15:43:51Z</dcterms:created>
  <dcterms:modified xsi:type="dcterms:W3CDTF">2020-03-12T17:30:34Z</dcterms:modified>
</cp:coreProperties>
</file>